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256" r:id="rId2"/>
    <p:sldId id="269" r:id="rId3"/>
    <p:sldId id="298" r:id="rId4"/>
    <p:sldId id="301" r:id="rId5"/>
    <p:sldId id="300" r:id="rId6"/>
    <p:sldId id="302" r:id="rId7"/>
    <p:sldId id="303" r:id="rId8"/>
    <p:sldId id="284" r:id="rId9"/>
    <p:sldId id="260" r:id="rId10"/>
    <p:sldId id="268" r:id="rId11"/>
    <p:sldId id="270" r:id="rId12"/>
    <p:sldId id="276" r:id="rId13"/>
    <p:sldId id="271" r:id="rId14"/>
    <p:sldId id="275" r:id="rId15"/>
    <p:sldId id="277" r:id="rId16"/>
    <p:sldId id="278" r:id="rId17"/>
    <p:sldId id="266" r:id="rId18"/>
    <p:sldId id="267" r:id="rId19"/>
    <p:sldId id="273" r:id="rId20"/>
    <p:sldId id="279" r:id="rId21"/>
    <p:sldId id="280" r:id="rId22"/>
    <p:sldId id="281" r:id="rId23"/>
    <p:sldId id="286" r:id="rId24"/>
    <p:sldId id="293" r:id="rId25"/>
    <p:sldId id="287" r:id="rId26"/>
    <p:sldId id="321" r:id="rId27"/>
    <p:sldId id="288" r:id="rId28"/>
    <p:sldId id="290" r:id="rId29"/>
    <p:sldId id="327" r:id="rId30"/>
    <p:sldId id="328" r:id="rId31"/>
    <p:sldId id="330" r:id="rId32"/>
    <p:sldId id="291" r:id="rId33"/>
    <p:sldId id="295" r:id="rId34"/>
    <p:sldId id="304" r:id="rId35"/>
    <p:sldId id="294" r:id="rId36"/>
    <p:sldId id="322" r:id="rId37"/>
    <p:sldId id="297" r:id="rId38"/>
    <p:sldId id="325" r:id="rId39"/>
    <p:sldId id="305" r:id="rId40"/>
    <p:sldId id="306" r:id="rId41"/>
    <p:sldId id="274" r:id="rId42"/>
    <p:sldId id="307" r:id="rId43"/>
    <p:sldId id="309" r:id="rId44"/>
    <p:sldId id="314" r:id="rId45"/>
    <p:sldId id="317" r:id="rId46"/>
    <p:sldId id="319" r:id="rId47"/>
    <p:sldId id="326" r:id="rId48"/>
    <p:sldId id="32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889D"/>
    <a:srgbClr val="57A9D5"/>
    <a:srgbClr val="EB908C"/>
    <a:srgbClr val="5D6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p:restoredTop sz="96197"/>
  </p:normalViewPr>
  <p:slideViewPr>
    <p:cSldViewPr snapToGrid="0" snapToObjects="1" showGuides="1">
      <p:cViewPr varScale="1">
        <p:scale>
          <a:sx n="114" d="100"/>
          <a:sy n="114"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1"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37F48-4F29-D843-843B-9EE972919FF6}"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15F9DE25-4029-C84C-9C70-1A26690669C1}">
      <dgm:prSet/>
      <dgm:spPr>
        <a:noFill/>
        <a:ln>
          <a:noFill/>
        </a:ln>
      </dgm:spPr>
      <dgm:t>
        <a:bodyPr/>
        <a:lstStyle/>
        <a:p>
          <a:pPr algn="just"/>
          <a:r>
            <a:rPr lang="en-IN" dirty="0"/>
            <a:t>Secondary electrons (SE) are generated when an incident electron passes close enough to an atom in the specimen to transfer some of its energy to a lower-energy electron. This energy transfer results in a slight energy loss and a change in the path of the incident electron, leading to the ionization of the electron within the specimen atom. The ionized electron, now with very low kinetic energy (around 5 eV), leaves the atom and is termed a "secondary electron." Each incident electron has the potential to produce several secondary electrons </a:t>
          </a:r>
          <a:r>
            <a:rPr lang="en-IN" b="0" i="0" dirty="0"/>
            <a:t>SEs originate from the surface or the near-surface regions of the sample.</a:t>
          </a:r>
          <a:r>
            <a:rPr lang="en-IN" b="0" i="0" dirty="0">
              <a:hlinkClick xmlns:r="http://schemas.openxmlformats.org/officeDocument/2006/relationships" r:id="rId1" action="ppaction://hlinksldjump"/>
            </a:rPr>
            <a:t>[2]</a:t>
          </a:r>
          <a:r>
            <a:rPr lang="en-IN" b="0" i="0" dirty="0"/>
            <a:t> </a:t>
          </a:r>
          <a:endParaRPr lang="en-IN" dirty="0"/>
        </a:p>
      </dgm:t>
    </dgm:pt>
    <dgm:pt modelId="{63DDCFC5-7D00-D144-B2D4-05D4153985CF}" type="parTrans" cxnId="{8F0D4469-F473-7D48-9B6B-36A57DF00715}">
      <dgm:prSet/>
      <dgm:spPr/>
      <dgm:t>
        <a:bodyPr/>
        <a:lstStyle/>
        <a:p>
          <a:endParaRPr lang="en-GB"/>
        </a:p>
      </dgm:t>
    </dgm:pt>
    <dgm:pt modelId="{8F054B07-ED0F-CA4B-8D7C-676BE4E68F87}" type="sibTrans" cxnId="{8F0D4469-F473-7D48-9B6B-36A57DF00715}">
      <dgm:prSet/>
      <dgm:spPr/>
      <dgm:t>
        <a:bodyPr/>
        <a:lstStyle/>
        <a:p>
          <a:endParaRPr lang="en-GB"/>
        </a:p>
      </dgm:t>
    </dgm:pt>
    <dgm:pt modelId="{0E9E8EAD-0F22-E042-A4CC-CEF1F0244320}" type="pres">
      <dgm:prSet presAssocID="{D3737F48-4F29-D843-843B-9EE972919FF6}" presName="diagram" presStyleCnt="0">
        <dgm:presLayoutVars>
          <dgm:chPref val="1"/>
          <dgm:dir/>
          <dgm:animOne val="branch"/>
          <dgm:animLvl val="lvl"/>
          <dgm:resizeHandles/>
        </dgm:presLayoutVars>
      </dgm:prSet>
      <dgm:spPr/>
    </dgm:pt>
    <dgm:pt modelId="{E8990CE3-B9E2-0C42-AB02-F92196568020}" type="pres">
      <dgm:prSet presAssocID="{15F9DE25-4029-C84C-9C70-1A26690669C1}" presName="root" presStyleCnt="0"/>
      <dgm:spPr/>
    </dgm:pt>
    <dgm:pt modelId="{FFC1AAED-4355-9C4B-BCA2-64CE3835D574}" type="pres">
      <dgm:prSet presAssocID="{15F9DE25-4029-C84C-9C70-1A26690669C1}" presName="rootComposite" presStyleCnt="0"/>
      <dgm:spPr/>
    </dgm:pt>
    <dgm:pt modelId="{BCAF9B59-FD1E-0946-A9A5-661975D78625}" type="pres">
      <dgm:prSet presAssocID="{15F9DE25-4029-C84C-9C70-1A26690669C1}" presName="rootText" presStyleLbl="node1" presStyleIdx="0" presStyleCnt="1" custScaleX="100464" custLinFactNeighborX="-35711" custLinFactNeighborY="-10558"/>
      <dgm:spPr/>
    </dgm:pt>
    <dgm:pt modelId="{64D4D79C-5FB9-CF45-87CF-4C84C9EDFC7E}" type="pres">
      <dgm:prSet presAssocID="{15F9DE25-4029-C84C-9C70-1A26690669C1}" presName="rootConnector" presStyleLbl="node1" presStyleIdx="0" presStyleCnt="1"/>
      <dgm:spPr/>
    </dgm:pt>
    <dgm:pt modelId="{F02E3C72-192E-D445-9ADC-9E1CA9350C8C}" type="pres">
      <dgm:prSet presAssocID="{15F9DE25-4029-C84C-9C70-1A26690669C1}" presName="childShape" presStyleCnt="0"/>
      <dgm:spPr/>
    </dgm:pt>
  </dgm:ptLst>
  <dgm:cxnLst>
    <dgm:cxn modelId="{E293F803-8558-CD42-A6C0-4605BDD56052}" type="presOf" srcId="{D3737F48-4F29-D843-843B-9EE972919FF6}" destId="{0E9E8EAD-0F22-E042-A4CC-CEF1F0244320}" srcOrd="0" destOrd="0" presId="urn:microsoft.com/office/officeart/2005/8/layout/hierarchy3"/>
    <dgm:cxn modelId="{51099923-8D80-9A43-A6DD-BE4DD6D29F6C}" type="presOf" srcId="{15F9DE25-4029-C84C-9C70-1A26690669C1}" destId="{64D4D79C-5FB9-CF45-87CF-4C84C9EDFC7E}" srcOrd="1" destOrd="0" presId="urn:microsoft.com/office/officeart/2005/8/layout/hierarchy3"/>
    <dgm:cxn modelId="{4D982830-E708-A742-B384-081BD25BA7AB}" type="presOf" srcId="{15F9DE25-4029-C84C-9C70-1A26690669C1}" destId="{BCAF9B59-FD1E-0946-A9A5-661975D78625}" srcOrd="0" destOrd="0" presId="urn:microsoft.com/office/officeart/2005/8/layout/hierarchy3"/>
    <dgm:cxn modelId="{8F0D4469-F473-7D48-9B6B-36A57DF00715}" srcId="{D3737F48-4F29-D843-843B-9EE972919FF6}" destId="{15F9DE25-4029-C84C-9C70-1A26690669C1}" srcOrd="0" destOrd="0" parTransId="{63DDCFC5-7D00-D144-B2D4-05D4153985CF}" sibTransId="{8F054B07-ED0F-CA4B-8D7C-676BE4E68F87}"/>
    <dgm:cxn modelId="{A3BBB6D0-9483-1546-9957-E96A56EDB235}" type="presParOf" srcId="{0E9E8EAD-0F22-E042-A4CC-CEF1F0244320}" destId="{E8990CE3-B9E2-0C42-AB02-F92196568020}" srcOrd="0" destOrd="0" presId="urn:microsoft.com/office/officeart/2005/8/layout/hierarchy3"/>
    <dgm:cxn modelId="{EB1500EC-2031-0942-ACD2-E8C7E67D30BD}" type="presParOf" srcId="{E8990CE3-B9E2-0C42-AB02-F92196568020}" destId="{FFC1AAED-4355-9C4B-BCA2-64CE3835D574}" srcOrd="0" destOrd="0" presId="urn:microsoft.com/office/officeart/2005/8/layout/hierarchy3"/>
    <dgm:cxn modelId="{083FC4AB-6FA3-A643-9A78-A406542DBE19}" type="presParOf" srcId="{FFC1AAED-4355-9C4B-BCA2-64CE3835D574}" destId="{BCAF9B59-FD1E-0946-A9A5-661975D78625}" srcOrd="0" destOrd="0" presId="urn:microsoft.com/office/officeart/2005/8/layout/hierarchy3"/>
    <dgm:cxn modelId="{4911A4F0-8D6A-1344-991E-871D02049332}" type="presParOf" srcId="{FFC1AAED-4355-9C4B-BCA2-64CE3835D574}" destId="{64D4D79C-5FB9-CF45-87CF-4C84C9EDFC7E}" srcOrd="1" destOrd="0" presId="urn:microsoft.com/office/officeart/2005/8/layout/hierarchy3"/>
    <dgm:cxn modelId="{D722DB7A-7EFF-E149-8F69-AB321FC6E2B9}" type="presParOf" srcId="{E8990CE3-B9E2-0C42-AB02-F92196568020}" destId="{F02E3C72-192E-D445-9ADC-9E1CA9350C8C}" srcOrd="1" destOrd="0" presId="urn:microsoft.com/office/officeart/2005/8/layout/hierarchy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DDA62A-A814-2F4B-9B15-58115FC6D00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FFE8ED4D-E525-8F45-A21C-5E8BA3B40FE1}">
      <dgm:prSet/>
      <dgm:spPr>
        <a:noFill/>
        <a:ln>
          <a:noFill/>
        </a:ln>
      </dgm:spPr>
      <dgm:t>
        <a:bodyPr/>
        <a:lstStyle/>
        <a:p>
          <a:pPr algn="l"/>
          <a:r>
            <a:rPr lang="en-IN" dirty="0"/>
            <a:t>Mode locking is a technique in optics where different frequency modes of a laser are synchronized (locked in phase) to produce a short pulse of light.</a:t>
          </a:r>
        </a:p>
      </dgm:t>
    </dgm:pt>
    <dgm:pt modelId="{CF9C357E-82DC-C548-A46D-F1C7970D56CC}" type="parTrans" cxnId="{548344E2-EF91-4A4D-A941-1F36F9E4C383}">
      <dgm:prSet/>
      <dgm:spPr/>
      <dgm:t>
        <a:bodyPr/>
        <a:lstStyle/>
        <a:p>
          <a:endParaRPr lang="en-GB"/>
        </a:p>
      </dgm:t>
    </dgm:pt>
    <dgm:pt modelId="{51AA95A9-7D78-FF40-92CB-936C8F410944}" type="sibTrans" cxnId="{548344E2-EF91-4A4D-A941-1F36F9E4C383}">
      <dgm:prSet/>
      <dgm:spPr/>
      <dgm:t>
        <a:bodyPr/>
        <a:lstStyle/>
        <a:p>
          <a:endParaRPr lang="en-GB"/>
        </a:p>
      </dgm:t>
    </dgm:pt>
    <dgm:pt modelId="{5BAE0226-60B7-8143-A531-555C7B44B2C6}">
      <dgm:prSet/>
      <dgm:spPr>
        <a:noFill/>
        <a:ln>
          <a:noFill/>
        </a:ln>
      </dgm:spPr>
      <dgm:t>
        <a:bodyPr/>
        <a:lstStyle/>
        <a:p>
          <a:pPr algn="l"/>
          <a:r>
            <a:rPr lang="en-IN" dirty="0"/>
            <a:t>Before we explore mode locking, let's understand what happens when these modes are out of phase and in phase.</a:t>
          </a:r>
        </a:p>
      </dgm:t>
    </dgm:pt>
    <dgm:pt modelId="{4AC3838D-280B-564E-803F-C77DEB8AA10C}" type="parTrans" cxnId="{098BB1D2-394D-5642-A2E7-7A1A3A862F46}">
      <dgm:prSet/>
      <dgm:spPr/>
      <dgm:t>
        <a:bodyPr/>
        <a:lstStyle/>
        <a:p>
          <a:endParaRPr lang="en-GB"/>
        </a:p>
      </dgm:t>
    </dgm:pt>
    <dgm:pt modelId="{1B29BD92-2EA5-874E-A3EA-EE8ADFC3A490}" type="sibTrans" cxnId="{098BB1D2-394D-5642-A2E7-7A1A3A862F46}">
      <dgm:prSet/>
      <dgm:spPr/>
      <dgm:t>
        <a:bodyPr/>
        <a:lstStyle/>
        <a:p>
          <a:endParaRPr lang="en-GB"/>
        </a:p>
      </dgm:t>
    </dgm:pt>
    <dgm:pt modelId="{BBE5E9F3-FEDC-E849-8BC3-FE041A6094A8}" type="pres">
      <dgm:prSet presAssocID="{E2DDA62A-A814-2F4B-9B15-58115FC6D004}" presName="diagram" presStyleCnt="0">
        <dgm:presLayoutVars>
          <dgm:chPref val="1"/>
          <dgm:dir/>
          <dgm:animOne val="branch"/>
          <dgm:animLvl val="lvl"/>
          <dgm:resizeHandles/>
        </dgm:presLayoutVars>
      </dgm:prSet>
      <dgm:spPr/>
    </dgm:pt>
    <dgm:pt modelId="{2B125EB3-F1DF-2148-9283-9537E208EA3D}" type="pres">
      <dgm:prSet presAssocID="{FFE8ED4D-E525-8F45-A21C-5E8BA3B40FE1}" presName="root" presStyleCnt="0"/>
      <dgm:spPr/>
    </dgm:pt>
    <dgm:pt modelId="{FB0D8CED-9B27-D34C-8DBC-83B42FA171D0}" type="pres">
      <dgm:prSet presAssocID="{FFE8ED4D-E525-8F45-A21C-5E8BA3B40FE1}" presName="rootComposite" presStyleCnt="0"/>
      <dgm:spPr/>
    </dgm:pt>
    <dgm:pt modelId="{617F9B60-E821-4E45-9509-934A01FD8994}" type="pres">
      <dgm:prSet presAssocID="{FFE8ED4D-E525-8F45-A21C-5E8BA3B40FE1}" presName="rootText" presStyleLbl="node1" presStyleIdx="0" presStyleCnt="2"/>
      <dgm:spPr/>
    </dgm:pt>
    <dgm:pt modelId="{7414F86F-2224-6146-ACBD-DB62D8140563}" type="pres">
      <dgm:prSet presAssocID="{FFE8ED4D-E525-8F45-A21C-5E8BA3B40FE1}" presName="rootConnector" presStyleLbl="node1" presStyleIdx="0" presStyleCnt="2"/>
      <dgm:spPr/>
    </dgm:pt>
    <dgm:pt modelId="{2892CF29-CBEC-C145-A391-AD1E843FEE4E}" type="pres">
      <dgm:prSet presAssocID="{FFE8ED4D-E525-8F45-A21C-5E8BA3B40FE1}" presName="childShape" presStyleCnt="0"/>
      <dgm:spPr/>
    </dgm:pt>
    <dgm:pt modelId="{40C4C2CD-FABC-534A-924F-029444F26CA1}" type="pres">
      <dgm:prSet presAssocID="{5BAE0226-60B7-8143-A531-555C7B44B2C6}" presName="root" presStyleCnt="0"/>
      <dgm:spPr/>
    </dgm:pt>
    <dgm:pt modelId="{6C164ADF-BDFC-4E48-B8E7-FAD51CE22EFE}" type="pres">
      <dgm:prSet presAssocID="{5BAE0226-60B7-8143-A531-555C7B44B2C6}" presName="rootComposite" presStyleCnt="0"/>
      <dgm:spPr/>
    </dgm:pt>
    <dgm:pt modelId="{CBD25BF4-B9FE-934A-8DA4-B356B925204A}" type="pres">
      <dgm:prSet presAssocID="{5BAE0226-60B7-8143-A531-555C7B44B2C6}" presName="rootText" presStyleLbl="node1" presStyleIdx="1" presStyleCnt="2"/>
      <dgm:spPr/>
    </dgm:pt>
    <dgm:pt modelId="{38673106-CF9C-3A47-A316-B1541CEE1086}" type="pres">
      <dgm:prSet presAssocID="{5BAE0226-60B7-8143-A531-555C7B44B2C6}" presName="rootConnector" presStyleLbl="node1" presStyleIdx="1" presStyleCnt="2"/>
      <dgm:spPr/>
    </dgm:pt>
    <dgm:pt modelId="{3C04A7F0-7661-074E-AB16-4FC2797ABE76}" type="pres">
      <dgm:prSet presAssocID="{5BAE0226-60B7-8143-A531-555C7B44B2C6}" presName="childShape" presStyleCnt="0"/>
      <dgm:spPr/>
    </dgm:pt>
  </dgm:ptLst>
  <dgm:cxnLst>
    <dgm:cxn modelId="{30A24901-303E-164B-8E8F-970FA71BC611}" type="presOf" srcId="{FFE8ED4D-E525-8F45-A21C-5E8BA3B40FE1}" destId="{617F9B60-E821-4E45-9509-934A01FD8994}" srcOrd="0" destOrd="0" presId="urn:microsoft.com/office/officeart/2005/8/layout/hierarchy3"/>
    <dgm:cxn modelId="{42FAAB02-ADB5-D144-A050-02E657D9AD7E}" type="presOf" srcId="{5BAE0226-60B7-8143-A531-555C7B44B2C6}" destId="{CBD25BF4-B9FE-934A-8DA4-B356B925204A}" srcOrd="0" destOrd="0" presId="urn:microsoft.com/office/officeart/2005/8/layout/hierarchy3"/>
    <dgm:cxn modelId="{D6A4FA36-184E-1B49-97E0-34A398C1571A}" type="presOf" srcId="{FFE8ED4D-E525-8F45-A21C-5E8BA3B40FE1}" destId="{7414F86F-2224-6146-ACBD-DB62D8140563}" srcOrd="1" destOrd="0" presId="urn:microsoft.com/office/officeart/2005/8/layout/hierarchy3"/>
    <dgm:cxn modelId="{BF7E4CC6-92F8-6543-8600-1E719D41F050}" type="presOf" srcId="{5BAE0226-60B7-8143-A531-555C7B44B2C6}" destId="{38673106-CF9C-3A47-A316-B1541CEE1086}" srcOrd="1" destOrd="0" presId="urn:microsoft.com/office/officeart/2005/8/layout/hierarchy3"/>
    <dgm:cxn modelId="{098BB1D2-394D-5642-A2E7-7A1A3A862F46}" srcId="{E2DDA62A-A814-2F4B-9B15-58115FC6D004}" destId="{5BAE0226-60B7-8143-A531-555C7B44B2C6}" srcOrd="1" destOrd="0" parTransId="{4AC3838D-280B-564E-803F-C77DEB8AA10C}" sibTransId="{1B29BD92-2EA5-874E-A3EA-EE8ADFC3A490}"/>
    <dgm:cxn modelId="{548344E2-EF91-4A4D-A941-1F36F9E4C383}" srcId="{E2DDA62A-A814-2F4B-9B15-58115FC6D004}" destId="{FFE8ED4D-E525-8F45-A21C-5E8BA3B40FE1}" srcOrd="0" destOrd="0" parTransId="{CF9C357E-82DC-C548-A46D-F1C7970D56CC}" sibTransId="{51AA95A9-7D78-FF40-92CB-936C8F410944}"/>
    <dgm:cxn modelId="{83FD51ED-F0A1-574B-990B-CBBA789A6329}" type="presOf" srcId="{E2DDA62A-A814-2F4B-9B15-58115FC6D004}" destId="{BBE5E9F3-FEDC-E849-8BC3-FE041A6094A8}" srcOrd="0" destOrd="0" presId="urn:microsoft.com/office/officeart/2005/8/layout/hierarchy3"/>
    <dgm:cxn modelId="{90C51C5B-3584-C145-8FAA-5D0CBFAAB861}" type="presParOf" srcId="{BBE5E9F3-FEDC-E849-8BC3-FE041A6094A8}" destId="{2B125EB3-F1DF-2148-9283-9537E208EA3D}" srcOrd="0" destOrd="0" presId="urn:microsoft.com/office/officeart/2005/8/layout/hierarchy3"/>
    <dgm:cxn modelId="{6505826A-4CAD-4E42-A51E-7D0B590A7100}" type="presParOf" srcId="{2B125EB3-F1DF-2148-9283-9537E208EA3D}" destId="{FB0D8CED-9B27-D34C-8DBC-83B42FA171D0}" srcOrd="0" destOrd="0" presId="urn:microsoft.com/office/officeart/2005/8/layout/hierarchy3"/>
    <dgm:cxn modelId="{0B1C054A-B6DC-A64A-A32C-B288F588B4C6}" type="presParOf" srcId="{FB0D8CED-9B27-D34C-8DBC-83B42FA171D0}" destId="{617F9B60-E821-4E45-9509-934A01FD8994}" srcOrd="0" destOrd="0" presId="urn:microsoft.com/office/officeart/2005/8/layout/hierarchy3"/>
    <dgm:cxn modelId="{F95F7E11-C81F-0D4C-B08C-969BFEFF26FF}" type="presParOf" srcId="{FB0D8CED-9B27-D34C-8DBC-83B42FA171D0}" destId="{7414F86F-2224-6146-ACBD-DB62D8140563}" srcOrd="1" destOrd="0" presId="urn:microsoft.com/office/officeart/2005/8/layout/hierarchy3"/>
    <dgm:cxn modelId="{D52FD9CA-B087-BE48-9C9F-8FC1B60BB18E}" type="presParOf" srcId="{2B125EB3-F1DF-2148-9283-9537E208EA3D}" destId="{2892CF29-CBEC-C145-A391-AD1E843FEE4E}" srcOrd="1" destOrd="0" presId="urn:microsoft.com/office/officeart/2005/8/layout/hierarchy3"/>
    <dgm:cxn modelId="{193770E3-6710-074E-8BD2-B998E9B469EA}" type="presParOf" srcId="{BBE5E9F3-FEDC-E849-8BC3-FE041A6094A8}" destId="{40C4C2CD-FABC-534A-924F-029444F26CA1}" srcOrd="1" destOrd="0" presId="urn:microsoft.com/office/officeart/2005/8/layout/hierarchy3"/>
    <dgm:cxn modelId="{C7C1A437-020E-3B4F-8CB1-62067E5AB287}" type="presParOf" srcId="{40C4C2CD-FABC-534A-924F-029444F26CA1}" destId="{6C164ADF-BDFC-4E48-B8E7-FAD51CE22EFE}" srcOrd="0" destOrd="0" presId="urn:microsoft.com/office/officeart/2005/8/layout/hierarchy3"/>
    <dgm:cxn modelId="{1749133C-2AF9-1F4A-90B0-885B7337A585}" type="presParOf" srcId="{6C164ADF-BDFC-4E48-B8E7-FAD51CE22EFE}" destId="{CBD25BF4-B9FE-934A-8DA4-B356B925204A}" srcOrd="0" destOrd="0" presId="urn:microsoft.com/office/officeart/2005/8/layout/hierarchy3"/>
    <dgm:cxn modelId="{C5CCC9BD-6332-414A-976D-D435B6E38221}" type="presParOf" srcId="{6C164ADF-BDFC-4E48-B8E7-FAD51CE22EFE}" destId="{38673106-CF9C-3A47-A316-B1541CEE1086}" srcOrd="1" destOrd="0" presId="urn:microsoft.com/office/officeart/2005/8/layout/hierarchy3"/>
    <dgm:cxn modelId="{54B9E387-5671-C84A-A554-72A2E07C081B}" type="presParOf" srcId="{40C4C2CD-FABC-534A-924F-029444F26CA1}" destId="{3C04A7F0-7661-074E-AB16-4FC2797ABE76}"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DF40E4-8E02-BF48-BDD4-38DEA958FA9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DFA3CC49-DF4E-3848-ABAA-5FD465DD25FB}">
      <dgm:prSet/>
      <dgm:spPr>
        <a:noFill/>
        <a:ln>
          <a:noFill/>
        </a:ln>
      </dgm:spPr>
      <dgm:t>
        <a:bodyPr/>
        <a:lstStyle/>
        <a:p>
          <a:pPr algn="l"/>
          <a:r>
            <a:rPr lang="en-IN" dirty="0"/>
            <a:t>An aluminium stub was initially utilized to familiarize with the laser operation and to optimize the process parameters.</a:t>
          </a:r>
        </a:p>
      </dgm:t>
    </dgm:pt>
    <dgm:pt modelId="{D8CCF756-F22C-C24F-A8F8-6C144332DF84}" type="parTrans" cxnId="{87CFBD2C-6790-5547-840D-181097726BEC}">
      <dgm:prSet/>
      <dgm:spPr/>
      <dgm:t>
        <a:bodyPr/>
        <a:lstStyle/>
        <a:p>
          <a:endParaRPr lang="en-GB"/>
        </a:p>
      </dgm:t>
    </dgm:pt>
    <dgm:pt modelId="{5751635D-14EA-F141-B748-95F61A59A385}" type="sibTrans" cxnId="{87CFBD2C-6790-5547-840D-181097726BEC}">
      <dgm:prSet/>
      <dgm:spPr/>
      <dgm:t>
        <a:bodyPr/>
        <a:lstStyle/>
        <a:p>
          <a:endParaRPr lang="en-GB"/>
        </a:p>
      </dgm:t>
    </dgm:pt>
    <dgm:pt modelId="{F5475CD8-56B4-0A4C-84E0-80DEB5231AB1}">
      <dgm:prSet/>
      <dgm:spPr>
        <a:noFill/>
        <a:ln>
          <a:noFill/>
        </a:ln>
      </dgm:spPr>
      <dgm:t>
        <a:bodyPr/>
        <a:lstStyle/>
        <a:p>
          <a:pPr algn="l"/>
          <a:r>
            <a:rPr lang="en-IN" dirty="0"/>
            <a:t>To assess the influence of laser parameters on material interaction—such as redeposition of ablated material, hatch spacing, and material removal rate—trenches were systematically created both at the </a:t>
          </a:r>
          <a:r>
            <a:rPr lang="en-IN" dirty="0" err="1"/>
            <a:t>center</a:t>
          </a:r>
          <a:r>
            <a:rPr lang="en-IN" dirty="0"/>
            <a:t> and edges of the sample.</a:t>
          </a:r>
        </a:p>
      </dgm:t>
    </dgm:pt>
    <dgm:pt modelId="{0756D70E-69C9-9A4A-AB31-F4FAFA6383F5}" type="parTrans" cxnId="{B83F500C-347B-AD4F-902E-A999CBEBF054}">
      <dgm:prSet/>
      <dgm:spPr/>
      <dgm:t>
        <a:bodyPr/>
        <a:lstStyle/>
        <a:p>
          <a:endParaRPr lang="en-GB"/>
        </a:p>
      </dgm:t>
    </dgm:pt>
    <dgm:pt modelId="{3C7BED36-73C9-8241-A119-722AA3EE49BC}" type="sibTrans" cxnId="{B83F500C-347B-AD4F-902E-A999CBEBF054}">
      <dgm:prSet/>
      <dgm:spPr/>
      <dgm:t>
        <a:bodyPr/>
        <a:lstStyle/>
        <a:p>
          <a:endParaRPr lang="en-GB"/>
        </a:p>
      </dgm:t>
    </dgm:pt>
    <dgm:pt modelId="{60A7E0D3-3564-4E4E-9511-EB80E0DE74BE}" type="pres">
      <dgm:prSet presAssocID="{F4DF40E4-8E02-BF48-BDD4-38DEA958FA90}" presName="diagram" presStyleCnt="0">
        <dgm:presLayoutVars>
          <dgm:chPref val="1"/>
          <dgm:dir/>
          <dgm:animOne val="branch"/>
          <dgm:animLvl val="lvl"/>
          <dgm:resizeHandles/>
        </dgm:presLayoutVars>
      </dgm:prSet>
      <dgm:spPr/>
    </dgm:pt>
    <dgm:pt modelId="{D44C58A0-99DE-504D-BC98-D1F445E58103}" type="pres">
      <dgm:prSet presAssocID="{DFA3CC49-DF4E-3848-ABAA-5FD465DD25FB}" presName="root" presStyleCnt="0"/>
      <dgm:spPr/>
    </dgm:pt>
    <dgm:pt modelId="{1438BFF0-ACAA-494C-91BA-97F48E042CF9}" type="pres">
      <dgm:prSet presAssocID="{DFA3CC49-DF4E-3848-ABAA-5FD465DD25FB}" presName="rootComposite" presStyleCnt="0"/>
      <dgm:spPr/>
    </dgm:pt>
    <dgm:pt modelId="{C69BA3C6-AB04-FD44-BEDD-247D11648EEE}" type="pres">
      <dgm:prSet presAssocID="{DFA3CC49-DF4E-3848-ABAA-5FD465DD25FB}" presName="rootText" presStyleLbl="node1" presStyleIdx="0" presStyleCnt="2"/>
      <dgm:spPr/>
    </dgm:pt>
    <dgm:pt modelId="{7E8D2146-C222-2B49-836B-1B8D6A58B440}" type="pres">
      <dgm:prSet presAssocID="{DFA3CC49-DF4E-3848-ABAA-5FD465DD25FB}" presName="rootConnector" presStyleLbl="node1" presStyleIdx="0" presStyleCnt="2"/>
      <dgm:spPr/>
    </dgm:pt>
    <dgm:pt modelId="{259FF6E6-59CD-064B-B2D5-E87B9F125C83}" type="pres">
      <dgm:prSet presAssocID="{DFA3CC49-DF4E-3848-ABAA-5FD465DD25FB}" presName="childShape" presStyleCnt="0"/>
      <dgm:spPr/>
    </dgm:pt>
    <dgm:pt modelId="{C66762E3-E62A-5942-AF05-0FD461D5C2E2}" type="pres">
      <dgm:prSet presAssocID="{F5475CD8-56B4-0A4C-84E0-80DEB5231AB1}" presName="root" presStyleCnt="0"/>
      <dgm:spPr/>
    </dgm:pt>
    <dgm:pt modelId="{60D3F562-B444-B648-A0B5-3FF1DD208970}" type="pres">
      <dgm:prSet presAssocID="{F5475CD8-56B4-0A4C-84E0-80DEB5231AB1}" presName="rootComposite" presStyleCnt="0"/>
      <dgm:spPr/>
    </dgm:pt>
    <dgm:pt modelId="{675AA185-EBAB-8D46-9437-5F41231C289C}" type="pres">
      <dgm:prSet presAssocID="{F5475CD8-56B4-0A4C-84E0-80DEB5231AB1}" presName="rootText" presStyleLbl="node1" presStyleIdx="1" presStyleCnt="2"/>
      <dgm:spPr/>
    </dgm:pt>
    <dgm:pt modelId="{E77ED1EC-F6DE-E447-8CE8-66EC84212CFE}" type="pres">
      <dgm:prSet presAssocID="{F5475CD8-56B4-0A4C-84E0-80DEB5231AB1}" presName="rootConnector" presStyleLbl="node1" presStyleIdx="1" presStyleCnt="2"/>
      <dgm:spPr/>
    </dgm:pt>
    <dgm:pt modelId="{9A326FA3-1C43-1C4F-BEA9-E6EC1F7716A2}" type="pres">
      <dgm:prSet presAssocID="{F5475CD8-56B4-0A4C-84E0-80DEB5231AB1}" presName="childShape" presStyleCnt="0"/>
      <dgm:spPr/>
    </dgm:pt>
  </dgm:ptLst>
  <dgm:cxnLst>
    <dgm:cxn modelId="{B83F500C-347B-AD4F-902E-A999CBEBF054}" srcId="{F4DF40E4-8E02-BF48-BDD4-38DEA958FA90}" destId="{F5475CD8-56B4-0A4C-84E0-80DEB5231AB1}" srcOrd="1" destOrd="0" parTransId="{0756D70E-69C9-9A4A-AB31-F4FAFA6383F5}" sibTransId="{3C7BED36-73C9-8241-A119-722AA3EE49BC}"/>
    <dgm:cxn modelId="{87CFBD2C-6790-5547-840D-181097726BEC}" srcId="{F4DF40E4-8E02-BF48-BDD4-38DEA958FA90}" destId="{DFA3CC49-DF4E-3848-ABAA-5FD465DD25FB}" srcOrd="0" destOrd="0" parTransId="{D8CCF756-F22C-C24F-A8F8-6C144332DF84}" sibTransId="{5751635D-14EA-F141-B748-95F61A59A385}"/>
    <dgm:cxn modelId="{9665D04D-8547-8F4E-BEF0-11F3B7A5F275}" type="presOf" srcId="{DFA3CC49-DF4E-3848-ABAA-5FD465DD25FB}" destId="{7E8D2146-C222-2B49-836B-1B8D6A58B440}" srcOrd="1" destOrd="0" presId="urn:microsoft.com/office/officeart/2005/8/layout/hierarchy3"/>
    <dgm:cxn modelId="{85A6FD4F-FFED-954F-BC82-A8C22169DE88}" type="presOf" srcId="{F5475CD8-56B4-0A4C-84E0-80DEB5231AB1}" destId="{675AA185-EBAB-8D46-9437-5F41231C289C}" srcOrd="0" destOrd="0" presId="urn:microsoft.com/office/officeart/2005/8/layout/hierarchy3"/>
    <dgm:cxn modelId="{B9A5FD8E-B05F-D848-8086-57FE1E39B6C5}" type="presOf" srcId="{F5475CD8-56B4-0A4C-84E0-80DEB5231AB1}" destId="{E77ED1EC-F6DE-E447-8CE8-66EC84212CFE}" srcOrd="1" destOrd="0" presId="urn:microsoft.com/office/officeart/2005/8/layout/hierarchy3"/>
    <dgm:cxn modelId="{0FE739C4-8937-164F-A8B3-8BCFEE7ACF4A}" type="presOf" srcId="{F4DF40E4-8E02-BF48-BDD4-38DEA958FA90}" destId="{60A7E0D3-3564-4E4E-9511-EB80E0DE74BE}" srcOrd="0" destOrd="0" presId="urn:microsoft.com/office/officeart/2005/8/layout/hierarchy3"/>
    <dgm:cxn modelId="{40112AE5-7AF5-B244-BC1E-60DB7FCCEEA6}" type="presOf" srcId="{DFA3CC49-DF4E-3848-ABAA-5FD465DD25FB}" destId="{C69BA3C6-AB04-FD44-BEDD-247D11648EEE}" srcOrd="0" destOrd="0" presId="urn:microsoft.com/office/officeart/2005/8/layout/hierarchy3"/>
    <dgm:cxn modelId="{8A11EB0B-765C-D648-A4C5-FBA48637CF79}" type="presParOf" srcId="{60A7E0D3-3564-4E4E-9511-EB80E0DE74BE}" destId="{D44C58A0-99DE-504D-BC98-D1F445E58103}" srcOrd="0" destOrd="0" presId="urn:microsoft.com/office/officeart/2005/8/layout/hierarchy3"/>
    <dgm:cxn modelId="{7D6385E7-F829-6147-8B55-A0C0E51C8B83}" type="presParOf" srcId="{D44C58A0-99DE-504D-BC98-D1F445E58103}" destId="{1438BFF0-ACAA-494C-91BA-97F48E042CF9}" srcOrd="0" destOrd="0" presId="urn:microsoft.com/office/officeart/2005/8/layout/hierarchy3"/>
    <dgm:cxn modelId="{60C4A4B1-6BC1-684D-A183-1879A0261EC0}" type="presParOf" srcId="{1438BFF0-ACAA-494C-91BA-97F48E042CF9}" destId="{C69BA3C6-AB04-FD44-BEDD-247D11648EEE}" srcOrd="0" destOrd="0" presId="urn:microsoft.com/office/officeart/2005/8/layout/hierarchy3"/>
    <dgm:cxn modelId="{221A6DDE-9AA9-854E-8245-E9903E560F2E}" type="presParOf" srcId="{1438BFF0-ACAA-494C-91BA-97F48E042CF9}" destId="{7E8D2146-C222-2B49-836B-1B8D6A58B440}" srcOrd="1" destOrd="0" presId="urn:microsoft.com/office/officeart/2005/8/layout/hierarchy3"/>
    <dgm:cxn modelId="{662989F3-0579-504A-B2F3-14F46E3F5F43}" type="presParOf" srcId="{D44C58A0-99DE-504D-BC98-D1F445E58103}" destId="{259FF6E6-59CD-064B-B2D5-E87B9F125C83}" srcOrd="1" destOrd="0" presId="urn:microsoft.com/office/officeart/2005/8/layout/hierarchy3"/>
    <dgm:cxn modelId="{76F84120-32EC-D445-A6C3-F016F9382CDA}" type="presParOf" srcId="{60A7E0D3-3564-4E4E-9511-EB80E0DE74BE}" destId="{C66762E3-E62A-5942-AF05-0FD461D5C2E2}" srcOrd="1" destOrd="0" presId="urn:microsoft.com/office/officeart/2005/8/layout/hierarchy3"/>
    <dgm:cxn modelId="{C544003B-F9FB-1F40-982C-9200CBD24EED}" type="presParOf" srcId="{C66762E3-E62A-5942-AF05-0FD461D5C2E2}" destId="{60D3F562-B444-B648-A0B5-3FF1DD208970}" srcOrd="0" destOrd="0" presId="urn:microsoft.com/office/officeart/2005/8/layout/hierarchy3"/>
    <dgm:cxn modelId="{B9BD38A9-A5D9-2644-A912-DD6E1B74FE78}" type="presParOf" srcId="{60D3F562-B444-B648-A0B5-3FF1DD208970}" destId="{675AA185-EBAB-8D46-9437-5F41231C289C}" srcOrd="0" destOrd="0" presId="urn:microsoft.com/office/officeart/2005/8/layout/hierarchy3"/>
    <dgm:cxn modelId="{B766AFFC-A25E-7A4C-96B3-F43CDCE21ED1}" type="presParOf" srcId="{60D3F562-B444-B648-A0B5-3FF1DD208970}" destId="{E77ED1EC-F6DE-E447-8CE8-66EC84212CFE}" srcOrd="1" destOrd="0" presId="urn:microsoft.com/office/officeart/2005/8/layout/hierarchy3"/>
    <dgm:cxn modelId="{D957B585-53F9-4E49-873C-797CAF6E081C}" type="presParOf" srcId="{C66762E3-E62A-5942-AF05-0FD461D5C2E2}" destId="{9A326FA3-1C43-1C4F-BEA9-E6EC1F7716A2}"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90A06D-D674-9541-9059-48FA2163BEF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GB"/>
        </a:p>
      </dgm:t>
    </dgm:pt>
    <dgm:pt modelId="{688F76A4-D344-334F-8121-2FBAA48F6ACA}">
      <dgm:prSet/>
      <dgm:spPr/>
      <dgm:t>
        <a:bodyPr/>
        <a:lstStyle/>
        <a:p>
          <a:r>
            <a:rPr lang="en-IN" dirty="0"/>
            <a:t>The </a:t>
          </a:r>
          <a:r>
            <a:rPr lang="en-IN" b="1" dirty="0"/>
            <a:t>ablation threshold</a:t>
          </a:r>
          <a:r>
            <a:rPr lang="en-IN" dirty="0"/>
            <a:t> is a critical concept in laser-material interaction. It refers to the minimum amount of laser energy density (or fluence) required to remove material from the surface of a target.</a:t>
          </a:r>
          <a:r>
            <a:rPr lang="en-IN" b="1" dirty="0"/>
            <a:t> </a:t>
          </a:r>
          <a:endParaRPr lang="en-IN" dirty="0"/>
        </a:p>
      </dgm:t>
    </dgm:pt>
    <dgm:pt modelId="{66459905-28CB-8F45-A887-84DD2604B2E5}" type="parTrans" cxnId="{6BA9958F-CFC9-084C-95D8-C8F77C5036E3}">
      <dgm:prSet/>
      <dgm:spPr/>
      <dgm:t>
        <a:bodyPr/>
        <a:lstStyle/>
        <a:p>
          <a:endParaRPr lang="en-GB"/>
        </a:p>
      </dgm:t>
    </dgm:pt>
    <dgm:pt modelId="{C3E761C3-37C2-A241-BA4D-F91189114AE9}" type="sibTrans" cxnId="{6BA9958F-CFC9-084C-95D8-C8F77C5036E3}">
      <dgm:prSet/>
      <dgm:spPr/>
      <dgm:t>
        <a:bodyPr/>
        <a:lstStyle/>
        <a:p>
          <a:endParaRPr lang="en-GB"/>
        </a:p>
      </dgm:t>
    </dgm:pt>
    <dgm:pt modelId="{36D03377-7BF2-0446-A857-A38A190C03A4}">
      <dgm:prSet/>
      <dgm:spPr/>
      <dgm:t>
        <a:bodyPr/>
        <a:lstStyle/>
        <a:p>
          <a:r>
            <a:rPr lang="en-IN" b="1"/>
            <a:t>Material Dependency:</a:t>
          </a:r>
          <a:r>
            <a:rPr lang="en-IN"/>
            <a:t> The ablation threshold varies significantly depending on the material's properties, such as its absorption coefficient, thermal conductivity, and specific heat capacity. Different materials require different energy densities to reach the ablation threshold.</a:t>
          </a:r>
        </a:p>
      </dgm:t>
    </dgm:pt>
    <dgm:pt modelId="{39BDAB5A-02E0-A84D-A4DB-AD47AE24627B}" type="parTrans" cxnId="{34B0936D-7DF1-854C-B96C-9C9F4E61A1AE}">
      <dgm:prSet/>
      <dgm:spPr/>
      <dgm:t>
        <a:bodyPr/>
        <a:lstStyle/>
        <a:p>
          <a:endParaRPr lang="en-GB"/>
        </a:p>
      </dgm:t>
    </dgm:pt>
    <dgm:pt modelId="{907B6501-BCAF-6A4A-93EC-DAD766F9D2E9}" type="sibTrans" cxnId="{34B0936D-7DF1-854C-B96C-9C9F4E61A1AE}">
      <dgm:prSet/>
      <dgm:spPr/>
      <dgm:t>
        <a:bodyPr/>
        <a:lstStyle/>
        <a:p>
          <a:endParaRPr lang="en-GB"/>
        </a:p>
      </dgm:t>
    </dgm:pt>
    <dgm:pt modelId="{4C6AEBDD-BD88-6E41-91C9-79D7CFCF3DEC}">
      <dgm:prSet/>
      <dgm:spPr/>
      <dgm:t>
        <a:bodyPr/>
        <a:lstStyle/>
        <a:p>
          <a:r>
            <a:rPr lang="en-IN" b="1"/>
            <a:t>Laser Parameters:</a:t>
          </a:r>
          <a:r>
            <a:rPr lang="en-IN"/>
            <a:t> The threshold is also influenced by the laser parameters, including pulse duration (e.g., femtosecond, picosecond, nanosecond), wavelength, and repetition rate. Femtosecond lasers often have lower ablation thresholds due to their ability to deliver energy extremely rapidly, minimizing heat diffusion and reducing thermal damage.</a:t>
          </a:r>
        </a:p>
      </dgm:t>
    </dgm:pt>
    <dgm:pt modelId="{17F77B01-AC9B-074A-97C5-242BCC00A16B}" type="parTrans" cxnId="{7A0EC1C8-915D-5449-9D7B-3E10EA9DBF2D}">
      <dgm:prSet/>
      <dgm:spPr/>
      <dgm:t>
        <a:bodyPr/>
        <a:lstStyle/>
        <a:p>
          <a:endParaRPr lang="en-GB"/>
        </a:p>
      </dgm:t>
    </dgm:pt>
    <dgm:pt modelId="{17A832BE-324A-1E40-ADDD-2D46CAF36308}" type="sibTrans" cxnId="{7A0EC1C8-915D-5449-9D7B-3E10EA9DBF2D}">
      <dgm:prSet/>
      <dgm:spPr/>
      <dgm:t>
        <a:bodyPr/>
        <a:lstStyle/>
        <a:p>
          <a:endParaRPr lang="en-GB"/>
        </a:p>
      </dgm:t>
    </dgm:pt>
    <dgm:pt modelId="{A467208C-0E8A-C948-B467-8F510E28A00E}" type="pres">
      <dgm:prSet presAssocID="{3F90A06D-D674-9541-9059-48FA2163BEFA}" presName="vert0" presStyleCnt="0">
        <dgm:presLayoutVars>
          <dgm:dir/>
          <dgm:animOne val="branch"/>
          <dgm:animLvl val="lvl"/>
        </dgm:presLayoutVars>
      </dgm:prSet>
      <dgm:spPr/>
    </dgm:pt>
    <dgm:pt modelId="{1CE0534F-ABF9-3546-8BEA-961ABA7CCEDC}" type="pres">
      <dgm:prSet presAssocID="{688F76A4-D344-334F-8121-2FBAA48F6ACA}" presName="thickLine" presStyleLbl="alignNode1" presStyleIdx="0" presStyleCnt="3"/>
      <dgm:spPr/>
    </dgm:pt>
    <dgm:pt modelId="{ED010390-3DED-5045-A98F-667917BEF77E}" type="pres">
      <dgm:prSet presAssocID="{688F76A4-D344-334F-8121-2FBAA48F6ACA}" presName="horz1" presStyleCnt="0"/>
      <dgm:spPr/>
    </dgm:pt>
    <dgm:pt modelId="{DFC79656-B120-B345-BF54-17003210E055}" type="pres">
      <dgm:prSet presAssocID="{688F76A4-D344-334F-8121-2FBAA48F6ACA}" presName="tx1" presStyleLbl="revTx" presStyleIdx="0" presStyleCnt="3"/>
      <dgm:spPr/>
    </dgm:pt>
    <dgm:pt modelId="{1F8E4815-DA69-3549-B6F7-C9E0F1E7E10B}" type="pres">
      <dgm:prSet presAssocID="{688F76A4-D344-334F-8121-2FBAA48F6ACA}" presName="vert1" presStyleCnt="0"/>
      <dgm:spPr/>
    </dgm:pt>
    <dgm:pt modelId="{B728BEBA-0E0C-CC43-B80E-D6F730B80D1D}" type="pres">
      <dgm:prSet presAssocID="{36D03377-7BF2-0446-A857-A38A190C03A4}" presName="thickLine" presStyleLbl="alignNode1" presStyleIdx="1" presStyleCnt="3"/>
      <dgm:spPr/>
    </dgm:pt>
    <dgm:pt modelId="{B1DDBAF9-2C5B-FB42-BC59-B0F68184662A}" type="pres">
      <dgm:prSet presAssocID="{36D03377-7BF2-0446-A857-A38A190C03A4}" presName="horz1" presStyleCnt="0"/>
      <dgm:spPr/>
    </dgm:pt>
    <dgm:pt modelId="{AA328AFE-C7E3-6B42-9F19-0EAEFABD6AF5}" type="pres">
      <dgm:prSet presAssocID="{36D03377-7BF2-0446-A857-A38A190C03A4}" presName="tx1" presStyleLbl="revTx" presStyleIdx="1" presStyleCnt="3"/>
      <dgm:spPr/>
    </dgm:pt>
    <dgm:pt modelId="{0470AF2F-03B3-5C4B-8320-192187DEEBB7}" type="pres">
      <dgm:prSet presAssocID="{36D03377-7BF2-0446-A857-A38A190C03A4}" presName="vert1" presStyleCnt="0"/>
      <dgm:spPr/>
    </dgm:pt>
    <dgm:pt modelId="{9BD3BD64-BE54-1943-B1EA-A95A1C4CF390}" type="pres">
      <dgm:prSet presAssocID="{4C6AEBDD-BD88-6E41-91C9-79D7CFCF3DEC}" presName="thickLine" presStyleLbl="alignNode1" presStyleIdx="2" presStyleCnt="3"/>
      <dgm:spPr/>
    </dgm:pt>
    <dgm:pt modelId="{143929A4-F2C7-E74A-904F-2C272FEB6A0F}" type="pres">
      <dgm:prSet presAssocID="{4C6AEBDD-BD88-6E41-91C9-79D7CFCF3DEC}" presName="horz1" presStyleCnt="0"/>
      <dgm:spPr/>
    </dgm:pt>
    <dgm:pt modelId="{FB71AAF7-7A3E-B64B-9D0C-6E7EE4D60C25}" type="pres">
      <dgm:prSet presAssocID="{4C6AEBDD-BD88-6E41-91C9-79D7CFCF3DEC}" presName="tx1" presStyleLbl="revTx" presStyleIdx="2" presStyleCnt="3"/>
      <dgm:spPr/>
    </dgm:pt>
    <dgm:pt modelId="{BC4A9738-7E94-1249-B34C-C8240DEB2AF3}" type="pres">
      <dgm:prSet presAssocID="{4C6AEBDD-BD88-6E41-91C9-79D7CFCF3DEC}" presName="vert1" presStyleCnt="0"/>
      <dgm:spPr/>
    </dgm:pt>
  </dgm:ptLst>
  <dgm:cxnLst>
    <dgm:cxn modelId="{622CC45C-EEDF-4E41-B317-8AE120A7C491}" type="presOf" srcId="{3F90A06D-D674-9541-9059-48FA2163BEFA}" destId="{A467208C-0E8A-C948-B467-8F510E28A00E}" srcOrd="0" destOrd="0" presId="urn:microsoft.com/office/officeart/2008/layout/LinedList"/>
    <dgm:cxn modelId="{42FD5768-364B-284D-B35A-5F8B042E20FF}" type="presOf" srcId="{4C6AEBDD-BD88-6E41-91C9-79D7CFCF3DEC}" destId="{FB71AAF7-7A3E-B64B-9D0C-6E7EE4D60C25}" srcOrd="0" destOrd="0" presId="urn:microsoft.com/office/officeart/2008/layout/LinedList"/>
    <dgm:cxn modelId="{34B0936D-7DF1-854C-B96C-9C9F4E61A1AE}" srcId="{3F90A06D-D674-9541-9059-48FA2163BEFA}" destId="{36D03377-7BF2-0446-A857-A38A190C03A4}" srcOrd="1" destOrd="0" parTransId="{39BDAB5A-02E0-A84D-A4DB-AD47AE24627B}" sibTransId="{907B6501-BCAF-6A4A-93EC-DAD766F9D2E9}"/>
    <dgm:cxn modelId="{87C4D576-0898-A742-867E-911424F6A57F}" type="presOf" srcId="{688F76A4-D344-334F-8121-2FBAA48F6ACA}" destId="{DFC79656-B120-B345-BF54-17003210E055}" srcOrd="0" destOrd="0" presId="urn:microsoft.com/office/officeart/2008/layout/LinedList"/>
    <dgm:cxn modelId="{6BA9958F-CFC9-084C-95D8-C8F77C5036E3}" srcId="{3F90A06D-D674-9541-9059-48FA2163BEFA}" destId="{688F76A4-D344-334F-8121-2FBAA48F6ACA}" srcOrd="0" destOrd="0" parTransId="{66459905-28CB-8F45-A887-84DD2604B2E5}" sibTransId="{C3E761C3-37C2-A241-BA4D-F91189114AE9}"/>
    <dgm:cxn modelId="{7A0EC1C8-915D-5449-9D7B-3E10EA9DBF2D}" srcId="{3F90A06D-D674-9541-9059-48FA2163BEFA}" destId="{4C6AEBDD-BD88-6E41-91C9-79D7CFCF3DEC}" srcOrd="2" destOrd="0" parTransId="{17F77B01-AC9B-074A-97C5-242BCC00A16B}" sibTransId="{17A832BE-324A-1E40-ADDD-2D46CAF36308}"/>
    <dgm:cxn modelId="{87FD72FC-9109-4B4E-A460-8A60F46A3F7A}" type="presOf" srcId="{36D03377-7BF2-0446-A857-A38A190C03A4}" destId="{AA328AFE-C7E3-6B42-9F19-0EAEFABD6AF5}" srcOrd="0" destOrd="0" presId="urn:microsoft.com/office/officeart/2008/layout/LinedList"/>
    <dgm:cxn modelId="{6857B0B5-0F0D-8E4C-B9B7-186A0C05E7DB}" type="presParOf" srcId="{A467208C-0E8A-C948-B467-8F510E28A00E}" destId="{1CE0534F-ABF9-3546-8BEA-961ABA7CCEDC}" srcOrd="0" destOrd="0" presId="urn:microsoft.com/office/officeart/2008/layout/LinedList"/>
    <dgm:cxn modelId="{C80E6DD2-E553-1547-8C1A-EA3E698AF05E}" type="presParOf" srcId="{A467208C-0E8A-C948-B467-8F510E28A00E}" destId="{ED010390-3DED-5045-A98F-667917BEF77E}" srcOrd="1" destOrd="0" presId="urn:microsoft.com/office/officeart/2008/layout/LinedList"/>
    <dgm:cxn modelId="{7133DB2B-3D85-9241-BD65-E3FF85947212}" type="presParOf" srcId="{ED010390-3DED-5045-A98F-667917BEF77E}" destId="{DFC79656-B120-B345-BF54-17003210E055}" srcOrd="0" destOrd="0" presId="urn:microsoft.com/office/officeart/2008/layout/LinedList"/>
    <dgm:cxn modelId="{A1B75B33-A532-EE4A-BAAF-11D46F9E0E92}" type="presParOf" srcId="{ED010390-3DED-5045-A98F-667917BEF77E}" destId="{1F8E4815-DA69-3549-B6F7-C9E0F1E7E10B}" srcOrd="1" destOrd="0" presId="urn:microsoft.com/office/officeart/2008/layout/LinedList"/>
    <dgm:cxn modelId="{8932B405-B0ED-674B-A0D4-ED9BEA39AD66}" type="presParOf" srcId="{A467208C-0E8A-C948-B467-8F510E28A00E}" destId="{B728BEBA-0E0C-CC43-B80E-D6F730B80D1D}" srcOrd="2" destOrd="0" presId="urn:microsoft.com/office/officeart/2008/layout/LinedList"/>
    <dgm:cxn modelId="{F5C6E72C-D428-214A-B6DA-97327D4285BF}" type="presParOf" srcId="{A467208C-0E8A-C948-B467-8F510E28A00E}" destId="{B1DDBAF9-2C5B-FB42-BC59-B0F68184662A}" srcOrd="3" destOrd="0" presId="urn:microsoft.com/office/officeart/2008/layout/LinedList"/>
    <dgm:cxn modelId="{3C89A6CC-201D-7646-B6FE-FCDD1B1BEAD2}" type="presParOf" srcId="{B1DDBAF9-2C5B-FB42-BC59-B0F68184662A}" destId="{AA328AFE-C7E3-6B42-9F19-0EAEFABD6AF5}" srcOrd="0" destOrd="0" presId="urn:microsoft.com/office/officeart/2008/layout/LinedList"/>
    <dgm:cxn modelId="{1D6E6C2E-56AC-5344-B323-9B08D7338BC4}" type="presParOf" srcId="{B1DDBAF9-2C5B-FB42-BC59-B0F68184662A}" destId="{0470AF2F-03B3-5C4B-8320-192187DEEBB7}" srcOrd="1" destOrd="0" presId="urn:microsoft.com/office/officeart/2008/layout/LinedList"/>
    <dgm:cxn modelId="{0659FA21-11DB-6D41-999E-11828C7D0E0C}" type="presParOf" srcId="{A467208C-0E8A-C948-B467-8F510E28A00E}" destId="{9BD3BD64-BE54-1943-B1EA-A95A1C4CF390}" srcOrd="4" destOrd="0" presId="urn:microsoft.com/office/officeart/2008/layout/LinedList"/>
    <dgm:cxn modelId="{C0C78B42-5AA9-5E4B-95FF-D7B352D8F2E7}" type="presParOf" srcId="{A467208C-0E8A-C948-B467-8F510E28A00E}" destId="{143929A4-F2C7-E74A-904F-2C272FEB6A0F}" srcOrd="5" destOrd="0" presId="urn:microsoft.com/office/officeart/2008/layout/LinedList"/>
    <dgm:cxn modelId="{1D3A57A8-59FE-E548-978C-01886E87BB54}" type="presParOf" srcId="{143929A4-F2C7-E74A-904F-2C272FEB6A0F}" destId="{FB71AAF7-7A3E-B64B-9D0C-6E7EE4D60C25}" srcOrd="0" destOrd="0" presId="urn:microsoft.com/office/officeart/2008/layout/LinedList"/>
    <dgm:cxn modelId="{A84F942B-B29A-E54F-8F33-DBBE697AE948}" type="presParOf" srcId="{143929A4-F2C7-E74A-904F-2C272FEB6A0F}" destId="{BC4A9738-7E94-1249-B34C-C8240DEB2AF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F9B59-FD1E-0946-A9A5-661975D78625}">
      <dsp:nvSpPr>
        <dsp:cNvPr id="0" name=""/>
        <dsp:cNvSpPr/>
      </dsp:nvSpPr>
      <dsp:spPr>
        <a:xfrm>
          <a:off x="0" y="0"/>
          <a:ext cx="6271381" cy="3121208"/>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just" defTabSz="755650">
            <a:lnSpc>
              <a:spcPct val="90000"/>
            </a:lnSpc>
            <a:spcBef>
              <a:spcPct val="0"/>
            </a:spcBef>
            <a:spcAft>
              <a:spcPct val="35000"/>
            </a:spcAft>
            <a:buNone/>
          </a:pPr>
          <a:r>
            <a:rPr lang="en-IN" sz="1700" kern="1200" dirty="0"/>
            <a:t>Secondary electrons (SE) are generated when an incident electron passes close enough to an atom in the specimen to transfer some of its energy to a lower-energy electron. This energy transfer results in a slight energy loss and a change in the path of the incident electron, leading to the ionization of the electron within the specimen atom. The ionized electron, now with very low kinetic energy (around 5 eV), leaves the atom and is termed a "secondary electron." Each incident electron has the potential to produce several secondary electrons </a:t>
          </a:r>
          <a:r>
            <a:rPr lang="en-IN" sz="1700" b="0" i="0" kern="1200" dirty="0"/>
            <a:t>SEs originate from the surface or the near-surface regions of the sample.</a:t>
          </a:r>
          <a:r>
            <a:rPr lang="en-IN" sz="1700" b="0" i="0" kern="1200" dirty="0">
              <a:hlinkClick xmlns:r="http://schemas.openxmlformats.org/officeDocument/2006/relationships" r:id="" action="ppaction://hlinksldjump"/>
            </a:rPr>
            <a:t>[2]</a:t>
          </a:r>
          <a:r>
            <a:rPr lang="en-IN" sz="1700" b="0" i="0" kern="1200" dirty="0"/>
            <a:t> </a:t>
          </a:r>
          <a:endParaRPr lang="en-IN" sz="1700" kern="1200" dirty="0"/>
        </a:p>
      </dsp:txBody>
      <dsp:txXfrm>
        <a:off x="91417" y="91417"/>
        <a:ext cx="6088547" cy="2938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F9B60-E821-4E45-9509-934A01FD8994}">
      <dsp:nvSpPr>
        <dsp:cNvPr id="0" name=""/>
        <dsp:cNvSpPr/>
      </dsp:nvSpPr>
      <dsp:spPr>
        <a:xfrm>
          <a:off x="1143" y="436697"/>
          <a:ext cx="4163205" cy="2081602"/>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IN" sz="2200" kern="1200" dirty="0"/>
            <a:t>Mode locking is a technique in optics where different frequency modes of a laser are synchronized (locked in phase) to produce a short pulse of light.</a:t>
          </a:r>
        </a:p>
      </dsp:txBody>
      <dsp:txXfrm>
        <a:off x="62111" y="497665"/>
        <a:ext cx="4041269" cy="1959666"/>
      </dsp:txXfrm>
    </dsp:sp>
    <dsp:sp modelId="{CBD25BF4-B9FE-934A-8DA4-B356B925204A}">
      <dsp:nvSpPr>
        <dsp:cNvPr id="0" name=""/>
        <dsp:cNvSpPr/>
      </dsp:nvSpPr>
      <dsp:spPr>
        <a:xfrm>
          <a:off x="5205150" y="436697"/>
          <a:ext cx="4163205" cy="2081602"/>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IN" sz="2200" kern="1200" dirty="0"/>
            <a:t>Before we explore mode locking, let's understand what happens when these modes are out of phase and in phase.</a:t>
          </a:r>
        </a:p>
      </dsp:txBody>
      <dsp:txXfrm>
        <a:off x="5266118" y="497665"/>
        <a:ext cx="4041269" cy="1959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BA3C6-AB04-FD44-BEDD-247D11648EEE}">
      <dsp:nvSpPr>
        <dsp:cNvPr id="0" name=""/>
        <dsp:cNvSpPr/>
      </dsp:nvSpPr>
      <dsp:spPr>
        <a:xfrm>
          <a:off x="1147" y="920792"/>
          <a:ext cx="4176643" cy="2088321"/>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l" defTabSz="755650">
            <a:lnSpc>
              <a:spcPct val="90000"/>
            </a:lnSpc>
            <a:spcBef>
              <a:spcPct val="0"/>
            </a:spcBef>
            <a:spcAft>
              <a:spcPct val="35000"/>
            </a:spcAft>
            <a:buNone/>
          </a:pPr>
          <a:r>
            <a:rPr lang="en-IN" sz="1700" kern="1200" dirty="0"/>
            <a:t>An aluminium stub was initially utilized to familiarize with the laser operation and to optimize the process parameters.</a:t>
          </a:r>
        </a:p>
      </dsp:txBody>
      <dsp:txXfrm>
        <a:off x="62312" y="981957"/>
        <a:ext cx="4054313" cy="1965991"/>
      </dsp:txXfrm>
    </dsp:sp>
    <dsp:sp modelId="{675AA185-EBAB-8D46-9437-5F41231C289C}">
      <dsp:nvSpPr>
        <dsp:cNvPr id="0" name=""/>
        <dsp:cNvSpPr/>
      </dsp:nvSpPr>
      <dsp:spPr>
        <a:xfrm>
          <a:off x="5221951" y="920792"/>
          <a:ext cx="4176643" cy="2088321"/>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l" defTabSz="755650">
            <a:lnSpc>
              <a:spcPct val="90000"/>
            </a:lnSpc>
            <a:spcBef>
              <a:spcPct val="0"/>
            </a:spcBef>
            <a:spcAft>
              <a:spcPct val="35000"/>
            </a:spcAft>
            <a:buNone/>
          </a:pPr>
          <a:r>
            <a:rPr lang="en-IN" sz="1700" kern="1200" dirty="0"/>
            <a:t>To assess the influence of laser parameters on material interaction—such as redeposition of ablated material, hatch spacing, and material removal rate—trenches were systematically created both at the </a:t>
          </a:r>
          <a:r>
            <a:rPr lang="en-IN" sz="1700" kern="1200" dirty="0" err="1"/>
            <a:t>center</a:t>
          </a:r>
          <a:r>
            <a:rPr lang="en-IN" sz="1700" kern="1200" dirty="0"/>
            <a:t> and edges of the sample.</a:t>
          </a:r>
        </a:p>
      </dsp:txBody>
      <dsp:txXfrm>
        <a:off x="5283116" y="981957"/>
        <a:ext cx="4054313" cy="1965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0534F-ABF9-3546-8BEA-961ABA7CCEDC}">
      <dsp:nvSpPr>
        <dsp:cNvPr id="0" name=""/>
        <dsp:cNvSpPr/>
      </dsp:nvSpPr>
      <dsp:spPr>
        <a:xfrm>
          <a:off x="0" y="2248"/>
          <a:ext cx="604613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FC79656-B120-B345-BF54-17003210E055}">
      <dsp:nvSpPr>
        <dsp:cNvPr id="0" name=""/>
        <dsp:cNvSpPr/>
      </dsp:nvSpPr>
      <dsp:spPr>
        <a:xfrm>
          <a:off x="0" y="224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kern="1200" dirty="0"/>
            <a:t>The </a:t>
          </a:r>
          <a:r>
            <a:rPr lang="en-IN" sz="1500" b="1" kern="1200" dirty="0"/>
            <a:t>ablation threshold</a:t>
          </a:r>
          <a:r>
            <a:rPr lang="en-IN" sz="1500" kern="1200" dirty="0"/>
            <a:t> is a critical concept in laser-material interaction. It refers to the minimum amount of laser energy density (or fluence) required to remove material from the surface of a target.</a:t>
          </a:r>
          <a:r>
            <a:rPr lang="en-IN" sz="1500" b="1" kern="1200" dirty="0"/>
            <a:t> </a:t>
          </a:r>
          <a:endParaRPr lang="en-IN" sz="1500" kern="1200" dirty="0"/>
        </a:p>
      </dsp:txBody>
      <dsp:txXfrm>
        <a:off x="0" y="2248"/>
        <a:ext cx="6046132" cy="1533789"/>
      </dsp:txXfrm>
    </dsp:sp>
    <dsp:sp modelId="{B728BEBA-0E0C-CC43-B80E-D6F730B80D1D}">
      <dsp:nvSpPr>
        <dsp:cNvPr id="0" name=""/>
        <dsp:cNvSpPr/>
      </dsp:nvSpPr>
      <dsp:spPr>
        <a:xfrm>
          <a:off x="0" y="1536038"/>
          <a:ext cx="6046132" cy="0"/>
        </a:xfrm>
        <a:prstGeom prst="line">
          <a:avLst/>
        </a:prstGeom>
        <a:gradFill rotWithShape="0">
          <a:gsLst>
            <a:gs pos="0">
              <a:schemeClr val="accent5">
                <a:hueOff val="-337983"/>
                <a:satOff val="-9047"/>
                <a:lumOff val="-3139"/>
                <a:alphaOff val="0"/>
                <a:tint val="96000"/>
                <a:lumMod val="104000"/>
              </a:schemeClr>
            </a:gs>
            <a:gs pos="100000">
              <a:schemeClr val="accent5">
                <a:hueOff val="-337983"/>
                <a:satOff val="-9047"/>
                <a:lumOff val="-3139"/>
                <a:alphaOff val="0"/>
                <a:shade val="84000"/>
                <a:lumMod val="84000"/>
              </a:schemeClr>
            </a:gs>
          </a:gsLst>
          <a:lin ang="5400000" scaled="0"/>
        </a:gradFill>
        <a:ln w="9525" cap="rnd" cmpd="sng" algn="ctr">
          <a:solidFill>
            <a:schemeClr val="accent5">
              <a:hueOff val="-337983"/>
              <a:satOff val="-9047"/>
              <a:lumOff val="-3139"/>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A328AFE-C7E3-6B42-9F19-0EAEFABD6AF5}">
      <dsp:nvSpPr>
        <dsp:cNvPr id="0" name=""/>
        <dsp:cNvSpPr/>
      </dsp:nvSpPr>
      <dsp:spPr>
        <a:xfrm>
          <a:off x="0" y="153603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t>Material Dependency:</a:t>
          </a:r>
          <a:r>
            <a:rPr lang="en-IN" sz="1500" kern="1200"/>
            <a:t> The ablation threshold varies significantly depending on the material's properties, such as its absorption coefficient, thermal conductivity, and specific heat capacity. Different materials require different energy densities to reach the ablation threshold.</a:t>
          </a:r>
        </a:p>
      </dsp:txBody>
      <dsp:txXfrm>
        <a:off x="0" y="1536038"/>
        <a:ext cx="6046132" cy="1533789"/>
      </dsp:txXfrm>
    </dsp:sp>
    <dsp:sp modelId="{9BD3BD64-BE54-1943-B1EA-A95A1C4CF390}">
      <dsp:nvSpPr>
        <dsp:cNvPr id="0" name=""/>
        <dsp:cNvSpPr/>
      </dsp:nvSpPr>
      <dsp:spPr>
        <a:xfrm>
          <a:off x="0" y="3069827"/>
          <a:ext cx="6046132" cy="0"/>
        </a:xfrm>
        <a:prstGeom prst="line">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w="9525" cap="rnd" cmpd="sng" algn="ctr">
          <a:solidFill>
            <a:schemeClr val="accent5">
              <a:hueOff val="-675965"/>
              <a:satOff val="-18095"/>
              <a:lumOff val="-627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B71AAF7-7A3E-B64B-9D0C-6E7EE4D60C25}">
      <dsp:nvSpPr>
        <dsp:cNvPr id="0" name=""/>
        <dsp:cNvSpPr/>
      </dsp:nvSpPr>
      <dsp:spPr>
        <a:xfrm>
          <a:off x="0" y="3069827"/>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t>Laser Parameters:</a:t>
          </a:r>
          <a:r>
            <a:rPr lang="en-IN" sz="1500" kern="1200"/>
            <a:t> The threshold is also influenced by the laser parameters, including pulse duration (e.g., femtosecond, picosecond, nanosecond), wavelength, and repetition rate. Femtosecond lasers often have lower ablation thresholds due to their ability to deliver energy extremely rapidly, minimizing heat diffusion and reducing thermal damage.</a:t>
          </a:r>
        </a:p>
      </dsp:txBody>
      <dsp:txXfrm>
        <a:off x="0" y="3069827"/>
        <a:ext cx="6046132" cy="15337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91080-2C23-FA4A-98DB-AA357EA6E2A9}"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E3B5E-8EB9-7345-8C4F-89B594B9A002}" type="slidenum">
              <a:rPr lang="en-US" smtClean="0"/>
              <a:t>‹#›</a:t>
            </a:fld>
            <a:endParaRPr lang="en-US"/>
          </a:p>
        </p:txBody>
      </p:sp>
    </p:spTree>
    <p:extLst>
      <p:ext uri="{BB962C8B-B14F-4D97-AF65-F5344CB8AC3E}">
        <p14:creationId xmlns:p14="http://schemas.microsoft.com/office/powerpoint/2010/main" val="119001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on the “laser effects”</a:t>
            </a:r>
          </a:p>
        </p:txBody>
      </p:sp>
      <p:sp>
        <p:nvSpPr>
          <p:cNvPr id="4" name="Slide Number Placeholder 3"/>
          <p:cNvSpPr>
            <a:spLocks noGrp="1"/>
          </p:cNvSpPr>
          <p:nvPr>
            <p:ph type="sldNum" sz="quarter" idx="5"/>
          </p:nvPr>
        </p:nvSpPr>
        <p:spPr/>
        <p:txBody>
          <a:bodyPr/>
          <a:lstStyle/>
          <a:p>
            <a:fld id="{9EDE3B5E-8EB9-7345-8C4F-89B594B9A002}" type="slidenum">
              <a:rPr lang="en-US" smtClean="0"/>
              <a:t>2</a:t>
            </a:fld>
            <a:endParaRPr lang="en-US"/>
          </a:p>
        </p:txBody>
      </p:sp>
    </p:spTree>
    <p:extLst>
      <p:ext uri="{BB962C8B-B14F-4D97-AF65-F5344CB8AC3E}">
        <p14:creationId xmlns:p14="http://schemas.microsoft.com/office/powerpoint/2010/main" val="30303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on the “laser effects”</a:t>
            </a:r>
          </a:p>
        </p:txBody>
      </p:sp>
      <p:sp>
        <p:nvSpPr>
          <p:cNvPr id="4" name="Slide Number Placeholder 3"/>
          <p:cNvSpPr>
            <a:spLocks noGrp="1"/>
          </p:cNvSpPr>
          <p:nvPr>
            <p:ph type="sldNum" sz="quarter" idx="5"/>
          </p:nvPr>
        </p:nvSpPr>
        <p:spPr/>
        <p:txBody>
          <a:bodyPr/>
          <a:lstStyle/>
          <a:p>
            <a:fld id="{9EDE3B5E-8EB9-7345-8C4F-89B594B9A002}" type="slidenum">
              <a:rPr lang="en-US" smtClean="0"/>
              <a:t>4</a:t>
            </a:fld>
            <a:endParaRPr lang="en-US"/>
          </a:p>
        </p:txBody>
      </p:sp>
    </p:spTree>
    <p:extLst>
      <p:ext uri="{BB962C8B-B14F-4D97-AF65-F5344CB8AC3E}">
        <p14:creationId xmlns:p14="http://schemas.microsoft.com/office/powerpoint/2010/main" val="239761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on the “laser effects”</a:t>
            </a:r>
          </a:p>
        </p:txBody>
      </p:sp>
      <p:sp>
        <p:nvSpPr>
          <p:cNvPr id="4" name="Slide Number Placeholder 3"/>
          <p:cNvSpPr>
            <a:spLocks noGrp="1"/>
          </p:cNvSpPr>
          <p:nvPr>
            <p:ph type="sldNum" sz="quarter" idx="5"/>
          </p:nvPr>
        </p:nvSpPr>
        <p:spPr/>
        <p:txBody>
          <a:bodyPr/>
          <a:lstStyle/>
          <a:p>
            <a:fld id="{9EDE3B5E-8EB9-7345-8C4F-89B594B9A002}" type="slidenum">
              <a:rPr lang="en-US" smtClean="0"/>
              <a:t>6</a:t>
            </a:fld>
            <a:endParaRPr lang="en-US"/>
          </a:p>
        </p:txBody>
      </p:sp>
    </p:spTree>
    <p:extLst>
      <p:ext uri="{BB962C8B-B14F-4D97-AF65-F5344CB8AC3E}">
        <p14:creationId xmlns:p14="http://schemas.microsoft.com/office/powerpoint/2010/main" val="59155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trenches are not quite parallel as they should be, and they seem to almost intersect and then separate. This is due to the non-linear effects of the laser </a:t>
            </a:r>
          </a:p>
        </p:txBody>
      </p:sp>
      <p:sp>
        <p:nvSpPr>
          <p:cNvPr id="4" name="Slide Number Placeholder 3"/>
          <p:cNvSpPr>
            <a:spLocks noGrp="1"/>
          </p:cNvSpPr>
          <p:nvPr>
            <p:ph type="sldNum" sz="quarter" idx="5"/>
          </p:nvPr>
        </p:nvSpPr>
        <p:spPr/>
        <p:txBody>
          <a:bodyPr/>
          <a:lstStyle/>
          <a:p>
            <a:fld id="{9EDE3B5E-8EB9-7345-8C4F-89B594B9A002}" type="slidenum">
              <a:rPr lang="en-US" smtClean="0"/>
              <a:t>27</a:t>
            </a:fld>
            <a:endParaRPr lang="en-US"/>
          </a:p>
        </p:txBody>
      </p:sp>
    </p:spTree>
    <p:extLst>
      <p:ext uri="{BB962C8B-B14F-4D97-AF65-F5344CB8AC3E}">
        <p14:creationId xmlns:p14="http://schemas.microsoft.com/office/powerpoint/2010/main" val="123058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72B453F-3F4C-234C-96F4-925D6166FE86}"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99FBC6-4B88-9846-8286-6D30FCEC13C5}" type="datetime1">
              <a:rPr lang="en-IN" smtClean="0"/>
              <a:t>24/09/24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2DD69F-9458-EF42-A33C-43AA010ACA0D}"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6533A3D1-4FA0-8F4B-B7B8-AD4564EC00F0}"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CF6B2DBD-F6D1-3C42-9109-345BDB4E5036}"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8C3DB95-6EA9-0E4D-A298-FEE0455470AE}"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F764CEF-BDE8-A54E-AF2C-5C5815A29093}"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ED3927-9783-BF49-99AE-3EB2EC2CB51C}"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67EF713-2D9F-314A-973E-AFA3E5500973}"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DCC7C0-BB90-E141-8CBE-8C01DCC412DC}"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5F44F0A-0A8F-544B-8C11-80020040200D}" type="datetime1">
              <a:rPr lang="en-IN" smtClean="0"/>
              <a:t>24/09/24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9E2ECF-78C0-414E-A6DD-40249028DFC7}" type="datetime1">
              <a:rPr lang="en-IN" smtClean="0"/>
              <a:t>24/09/24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2249EDD-39BE-DA4B-A496-7081F4628CFD}" type="datetime1">
              <a:rPr lang="en-IN" smtClean="0"/>
              <a:t>24/09/24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0AE99D0-71A7-CC47-AE09-B1821D2AB63E}" type="datetime1">
              <a:rPr lang="en-IN" smtClean="0"/>
              <a:t>24/09/24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33153-B187-D64E-A1B3-4C0E68E6D875}" type="datetime1">
              <a:rPr lang="en-IN" smtClean="0"/>
              <a:t>24/09/24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35CC0A0-77C1-C548-B92C-703EC6FB456D}" type="datetime1">
              <a:rPr lang="en-IN" smtClean="0"/>
              <a:t>24/09/24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8EE0ABA-34C2-8B4B-83CC-AB4DED1B3816}" type="datetime1">
              <a:rPr lang="en-IN" smtClean="0"/>
              <a:t>24/09/24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9C9E4C4-8232-2C44-9D48-8472DBEF41FB}" type="datetime1">
              <a:rPr lang="en-IN" smtClean="0"/>
              <a:t>24/09/24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en.wikipedia.org/wiki/Scanning_electron_microscop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erapiayrehabilitacionfisica.com/Datos/2023/11/29/the-fast-and-the-luminous-first-visible-wavelength-femtosecond-fiber-laser-develop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6.png"/><Relationship Id="rId7" Type="http://schemas.openxmlformats.org/officeDocument/2006/relationships/image" Target="../media/image1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0.png"/><Relationship Id="rId7" Type="http://schemas.openxmlformats.org/officeDocument/2006/relationships/image" Target="../media/image23.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xhere.com/en/photo/1005872"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Relationship Id="rId7" Type="http://schemas.openxmlformats.org/officeDocument/2006/relationships/image" Target="../media/image3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6.tif"/><Relationship Id="rId7" Type="http://schemas.openxmlformats.org/officeDocument/2006/relationships/image" Target="../media/image420.png"/><Relationship Id="rId2" Type="http://schemas.openxmlformats.org/officeDocument/2006/relationships/image" Target="../media/image45.tif"/><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8.tif"/><Relationship Id="rId4" Type="http://schemas.openxmlformats.org/officeDocument/2006/relationships/image" Target="../media/image47.tif"/><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47.xml"/><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tif"/><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tif"/><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slide" Target="slide47.xml"/><Relationship Id="rId4" Type="http://schemas.openxmlformats.org/officeDocument/2006/relationships/image" Target="../media/image63.tif"/></Relationships>
</file>

<file path=ppt/slides/_rels/slide42.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 Target="slide5.xml"/><Relationship Id="rId7" Type="http://schemas.openxmlformats.org/officeDocument/2006/relationships/slide" Target="slide35.xml"/><Relationship Id="rId2" Type="http://schemas.openxmlformats.org/officeDocument/2006/relationships/hyperlink" Target="https://www.zeiss.com/microscopy/en/products/sem-fib-sem/fib-sem/crossbeam.html" TargetMode="Externa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hyperlink" Target="https://www.thermofisher.com/blog/materials/sem-signal-types-electrons-and-the-information-they-provide/" TargetMode="External"/><Relationship Id="rId4" Type="http://schemas.openxmlformats.org/officeDocument/2006/relationships/slide" Target="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4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close-up of several different types of bacteria&#10;&#10;Description automatically generated">
            <a:extLst>
              <a:ext uri="{FF2B5EF4-FFF2-40B4-BE49-F238E27FC236}">
                <a16:creationId xmlns:a16="http://schemas.microsoft.com/office/drawing/2014/main" id="{AED64A27-675C-9143-9EAD-16FA3814E5B2}"/>
              </a:ext>
            </a:extLst>
          </p:cNvPr>
          <p:cNvPicPr>
            <a:picLocks noChangeAspect="1"/>
          </p:cNvPicPr>
          <p:nvPr/>
        </p:nvPicPr>
        <p:blipFill>
          <a:blip r:embed="rId3">
            <a:alphaModFix amt="15000"/>
            <a:extLst>
              <a:ext uri="{837473B0-CC2E-450A-ABE3-18F120FF3D39}">
                <a1611:picAttrSrcUrl xmlns:a1611="http://schemas.microsoft.com/office/drawing/2016/11/main" r:id="rId4"/>
              </a:ext>
            </a:extLst>
          </a:blip>
          <a:srcRect t="6895" b="19334"/>
          <a:stretch/>
        </p:blipFill>
        <p:spPr>
          <a:xfrm>
            <a:off x="20" y="10"/>
            <a:ext cx="12191980" cy="6857990"/>
          </a:xfrm>
          <a:prstGeom prst="rect">
            <a:avLst/>
          </a:prstGeom>
        </p:spPr>
      </p:pic>
      <p:sp>
        <p:nvSpPr>
          <p:cNvPr id="2" name="Title 1">
            <a:extLst>
              <a:ext uri="{FF2B5EF4-FFF2-40B4-BE49-F238E27FC236}">
                <a16:creationId xmlns:a16="http://schemas.microsoft.com/office/drawing/2014/main" id="{B6EEAFD5-9894-D641-91BF-42BE73BDCEF6}"/>
              </a:ext>
            </a:extLst>
          </p:cNvPr>
          <p:cNvSpPr>
            <a:spLocks noGrp="1"/>
          </p:cNvSpPr>
          <p:nvPr>
            <p:ph type="ctrTitle"/>
          </p:nvPr>
        </p:nvSpPr>
        <p:spPr>
          <a:xfrm>
            <a:off x="1751012" y="609601"/>
            <a:ext cx="8676222" cy="3200400"/>
          </a:xfrm>
        </p:spPr>
        <p:txBody>
          <a:bodyPr>
            <a:normAutofit/>
          </a:bodyPr>
          <a:lstStyle/>
          <a:p>
            <a:r>
              <a:rPr lang="en-US">
                <a:latin typeface="Calibri" panose="020F0502020204030204" pitchFamily="34" charset="0"/>
                <a:cs typeface="Calibri" panose="020F0502020204030204" pitchFamily="34" charset="0"/>
              </a:rPr>
              <a:t>New analytical microscopy techniques: applications of a femtosecond laser</a:t>
            </a:r>
          </a:p>
        </p:txBody>
      </p:sp>
      <p:sp>
        <p:nvSpPr>
          <p:cNvPr id="3" name="Subtitle 2">
            <a:extLst>
              <a:ext uri="{FF2B5EF4-FFF2-40B4-BE49-F238E27FC236}">
                <a16:creationId xmlns:a16="http://schemas.microsoft.com/office/drawing/2014/main" id="{51742BE9-12FF-2649-A0AE-AEF9D2C80450}"/>
              </a:ext>
            </a:extLst>
          </p:cNvPr>
          <p:cNvSpPr>
            <a:spLocks noGrp="1"/>
          </p:cNvSpPr>
          <p:nvPr>
            <p:ph type="subTitle" idx="1"/>
          </p:nvPr>
        </p:nvSpPr>
        <p:spPr>
          <a:xfrm>
            <a:off x="1751012" y="3886200"/>
            <a:ext cx="8676222" cy="1905000"/>
          </a:xfrm>
        </p:spPr>
        <p:txBody>
          <a:bodyPr>
            <a:normAutofit/>
          </a:bodyPr>
          <a:lstStyle/>
          <a:p>
            <a:r>
              <a:rPr lang="en-US" dirty="0"/>
              <a:t>By: Ayush Fotedar</a:t>
            </a:r>
          </a:p>
          <a:p>
            <a:r>
              <a:rPr lang="en-US" dirty="0"/>
              <a:t>Supervisor: John C. Bridges (Prof.)</a:t>
            </a:r>
          </a:p>
          <a:p>
            <a:r>
              <a:rPr lang="en-US" dirty="0"/>
              <a:t>Collaboration with: Dr. Gareth Douglas </a:t>
            </a:r>
          </a:p>
        </p:txBody>
      </p:sp>
      <p:pic>
        <p:nvPicPr>
          <p:cNvPr id="10" name="Picture 9" descr="White text on a black background&#10;&#10;Description automatically generated">
            <a:extLst>
              <a:ext uri="{FF2B5EF4-FFF2-40B4-BE49-F238E27FC236}">
                <a16:creationId xmlns:a16="http://schemas.microsoft.com/office/drawing/2014/main" id="{4D47ECCF-87CE-9849-83CF-4E071A850391}"/>
              </a:ext>
            </a:extLst>
          </p:cNvPr>
          <p:cNvPicPr>
            <a:picLocks noChangeAspect="1"/>
          </p:cNvPicPr>
          <p:nvPr/>
        </p:nvPicPr>
        <p:blipFill>
          <a:blip r:embed="rId5"/>
          <a:stretch>
            <a:fillRect/>
          </a:stretch>
        </p:blipFill>
        <p:spPr>
          <a:xfrm>
            <a:off x="8279426" y="48493"/>
            <a:ext cx="3898800" cy="1389764"/>
          </a:xfrm>
          <a:prstGeom prst="rect">
            <a:avLst/>
          </a:prstGeom>
        </p:spPr>
      </p:pic>
    </p:spTree>
    <p:extLst>
      <p:ext uri="{BB962C8B-B14F-4D97-AF65-F5344CB8AC3E}">
        <p14:creationId xmlns:p14="http://schemas.microsoft.com/office/powerpoint/2010/main" val="3745860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Content Placeholder 4" descr="Several cameras with purple lights&#10;&#10;Description automatically generated with medium confidence">
            <a:extLst>
              <a:ext uri="{FF2B5EF4-FFF2-40B4-BE49-F238E27FC236}">
                <a16:creationId xmlns:a16="http://schemas.microsoft.com/office/drawing/2014/main" id="{12DDC987-8BA1-1646-88E6-EBAB027701B4}"/>
              </a:ext>
            </a:extLst>
          </p:cNvPr>
          <p:cNvPicPr>
            <a:picLocks noGrp="1" noChangeAspect="1"/>
          </p:cNvPicPr>
          <p:nvPr>
            <p:ph idx="1"/>
          </p:nvPr>
        </p:nvPicPr>
        <p:blipFill>
          <a:blip r:embed="rId3">
            <a:alphaModFix amt="15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B119114-701D-2F41-B94D-5CEA0780B6FB}"/>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Femtosecond laser </a:t>
            </a:r>
          </a:p>
        </p:txBody>
      </p:sp>
      <p:sp>
        <p:nvSpPr>
          <p:cNvPr id="9" name="Slide Number Placeholder 8">
            <a:extLst>
              <a:ext uri="{FF2B5EF4-FFF2-40B4-BE49-F238E27FC236}">
                <a16:creationId xmlns:a16="http://schemas.microsoft.com/office/drawing/2014/main" id="{87C4431A-9928-A54D-BCDB-4A40E90F2FE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7864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0061D482-1073-D14D-BB4E-E01E1A1E60A0}"/>
              </a:ext>
            </a:extLst>
          </p:cNvPr>
          <p:cNvSpPr/>
          <p:nvPr/>
        </p:nvSpPr>
        <p:spPr>
          <a:xfrm>
            <a:off x="173831" y="1989138"/>
            <a:ext cx="11844337" cy="2832715"/>
          </a:xfrm>
          <a:custGeom>
            <a:avLst/>
            <a:gdLst>
              <a:gd name="connsiteX0" fmla="*/ 0 w 7329488"/>
              <a:gd name="connsiteY0" fmla="*/ 0 h 2832715"/>
              <a:gd name="connsiteX1" fmla="*/ 42863 w 7329488"/>
              <a:gd name="connsiteY1" fmla="*/ 2671762 h 2832715"/>
              <a:gd name="connsiteX2" fmla="*/ 114300 w 7329488"/>
              <a:gd name="connsiteY2" fmla="*/ 2328862 h 2832715"/>
              <a:gd name="connsiteX3" fmla="*/ 185738 w 7329488"/>
              <a:gd name="connsiteY3" fmla="*/ 2700337 h 2832715"/>
              <a:gd name="connsiteX4" fmla="*/ 271463 w 7329488"/>
              <a:gd name="connsiteY4" fmla="*/ 2543175 h 2832715"/>
              <a:gd name="connsiteX5" fmla="*/ 342900 w 7329488"/>
              <a:gd name="connsiteY5" fmla="*/ 2700337 h 2832715"/>
              <a:gd name="connsiteX6" fmla="*/ 442913 w 7329488"/>
              <a:gd name="connsiteY6" fmla="*/ 2528887 h 2832715"/>
              <a:gd name="connsiteX7" fmla="*/ 514350 w 7329488"/>
              <a:gd name="connsiteY7" fmla="*/ 2671762 h 2832715"/>
              <a:gd name="connsiteX8" fmla="*/ 585788 w 7329488"/>
              <a:gd name="connsiteY8" fmla="*/ 2343150 h 2832715"/>
              <a:gd name="connsiteX9" fmla="*/ 642938 w 7329488"/>
              <a:gd name="connsiteY9" fmla="*/ 2657475 h 2832715"/>
              <a:gd name="connsiteX10" fmla="*/ 714375 w 7329488"/>
              <a:gd name="connsiteY10" fmla="*/ 28575 h 2832715"/>
              <a:gd name="connsiteX11" fmla="*/ 800100 w 7329488"/>
              <a:gd name="connsiteY11" fmla="*/ 2657475 h 2832715"/>
              <a:gd name="connsiteX12" fmla="*/ 857250 w 7329488"/>
              <a:gd name="connsiteY12" fmla="*/ 2371725 h 2832715"/>
              <a:gd name="connsiteX13" fmla="*/ 928688 w 7329488"/>
              <a:gd name="connsiteY13" fmla="*/ 2671762 h 2832715"/>
              <a:gd name="connsiteX14" fmla="*/ 1014413 w 7329488"/>
              <a:gd name="connsiteY14" fmla="*/ 2557462 h 2832715"/>
              <a:gd name="connsiteX15" fmla="*/ 1100138 w 7329488"/>
              <a:gd name="connsiteY15" fmla="*/ 2714625 h 2832715"/>
              <a:gd name="connsiteX16" fmla="*/ 1185863 w 7329488"/>
              <a:gd name="connsiteY16" fmla="*/ 2528887 h 2832715"/>
              <a:gd name="connsiteX17" fmla="*/ 1243013 w 7329488"/>
              <a:gd name="connsiteY17" fmla="*/ 2714625 h 2832715"/>
              <a:gd name="connsiteX18" fmla="*/ 1343025 w 7329488"/>
              <a:gd name="connsiteY18" fmla="*/ 2371725 h 2832715"/>
              <a:gd name="connsiteX19" fmla="*/ 1400175 w 7329488"/>
              <a:gd name="connsiteY19" fmla="*/ 2643187 h 2832715"/>
              <a:gd name="connsiteX20" fmla="*/ 1457325 w 7329488"/>
              <a:gd name="connsiteY20" fmla="*/ 28575 h 2832715"/>
              <a:gd name="connsiteX21" fmla="*/ 1528763 w 7329488"/>
              <a:gd name="connsiteY21" fmla="*/ 2686050 h 2832715"/>
              <a:gd name="connsiteX22" fmla="*/ 1585913 w 7329488"/>
              <a:gd name="connsiteY22" fmla="*/ 2400300 h 2832715"/>
              <a:gd name="connsiteX23" fmla="*/ 1685925 w 7329488"/>
              <a:gd name="connsiteY23" fmla="*/ 2714625 h 2832715"/>
              <a:gd name="connsiteX24" fmla="*/ 1714500 w 7329488"/>
              <a:gd name="connsiteY24" fmla="*/ 2528887 h 2832715"/>
              <a:gd name="connsiteX25" fmla="*/ 1785938 w 7329488"/>
              <a:gd name="connsiteY25" fmla="*/ 2671762 h 2832715"/>
              <a:gd name="connsiteX26" fmla="*/ 1885950 w 7329488"/>
              <a:gd name="connsiteY26" fmla="*/ 2543175 h 2832715"/>
              <a:gd name="connsiteX27" fmla="*/ 1957388 w 7329488"/>
              <a:gd name="connsiteY27" fmla="*/ 2671762 h 2832715"/>
              <a:gd name="connsiteX28" fmla="*/ 2085975 w 7329488"/>
              <a:gd name="connsiteY28" fmla="*/ 2328862 h 2832715"/>
              <a:gd name="connsiteX29" fmla="*/ 2143125 w 7329488"/>
              <a:gd name="connsiteY29" fmla="*/ 2671762 h 2832715"/>
              <a:gd name="connsiteX30" fmla="*/ 2200275 w 7329488"/>
              <a:gd name="connsiteY30" fmla="*/ 42862 h 2832715"/>
              <a:gd name="connsiteX31" fmla="*/ 2271713 w 7329488"/>
              <a:gd name="connsiteY31" fmla="*/ 2686050 h 2832715"/>
              <a:gd name="connsiteX32" fmla="*/ 2314575 w 7329488"/>
              <a:gd name="connsiteY32" fmla="*/ 2400300 h 2832715"/>
              <a:gd name="connsiteX33" fmla="*/ 2414588 w 7329488"/>
              <a:gd name="connsiteY33" fmla="*/ 2700337 h 2832715"/>
              <a:gd name="connsiteX34" fmla="*/ 2500313 w 7329488"/>
              <a:gd name="connsiteY34" fmla="*/ 2543175 h 2832715"/>
              <a:gd name="connsiteX35" fmla="*/ 2586038 w 7329488"/>
              <a:gd name="connsiteY35" fmla="*/ 2700337 h 2832715"/>
              <a:gd name="connsiteX36" fmla="*/ 2628900 w 7329488"/>
              <a:gd name="connsiteY36" fmla="*/ 2543175 h 2832715"/>
              <a:gd name="connsiteX37" fmla="*/ 2714625 w 7329488"/>
              <a:gd name="connsiteY37" fmla="*/ 2700337 h 2832715"/>
              <a:gd name="connsiteX38" fmla="*/ 2800350 w 7329488"/>
              <a:gd name="connsiteY38" fmla="*/ 2357437 h 2832715"/>
              <a:gd name="connsiteX39" fmla="*/ 2843213 w 7329488"/>
              <a:gd name="connsiteY39" fmla="*/ 2643187 h 2832715"/>
              <a:gd name="connsiteX40" fmla="*/ 2943225 w 7329488"/>
              <a:gd name="connsiteY40" fmla="*/ 71437 h 2832715"/>
              <a:gd name="connsiteX41" fmla="*/ 2986088 w 7329488"/>
              <a:gd name="connsiteY41" fmla="*/ 2643187 h 2832715"/>
              <a:gd name="connsiteX42" fmla="*/ 3043238 w 7329488"/>
              <a:gd name="connsiteY42" fmla="*/ 2357437 h 2832715"/>
              <a:gd name="connsiteX43" fmla="*/ 3128963 w 7329488"/>
              <a:gd name="connsiteY43" fmla="*/ 2700337 h 2832715"/>
              <a:gd name="connsiteX44" fmla="*/ 3214688 w 7329488"/>
              <a:gd name="connsiteY44" fmla="*/ 2543175 h 2832715"/>
              <a:gd name="connsiteX45" fmla="*/ 3314700 w 7329488"/>
              <a:gd name="connsiteY45" fmla="*/ 2671762 h 2832715"/>
              <a:gd name="connsiteX46" fmla="*/ 3357563 w 7329488"/>
              <a:gd name="connsiteY46" fmla="*/ 2543175 h 2832715"/>
              <a:gd name="connsiteX47" fmla="*/ 3443288 w 7329488"/>
              <a:gd name="connsiteY47" fmla="*/ 2686050 h 2832715"/>
              <a:gd name="connsiteX48" fmla="*/ 3529013 w 7329488"/>
              <a:gd name="connsiteY48" fmla="*/ 2371725 h 2832715"/>
              <a:gd name="connsiteX49" fmla="*/ 3600450 w 7329488"/>
              <a:gd name="connsiteY49" fmla="*/ 2686050 h 2832715"/>
              <a:gd name="connsiteX50" fmla="*/ 3671888 w 7329488"/>
              <a:gd name="connsiteY50" fmla="*/ 85725 h 2832715"/>
              <a:gd name="connsiteX51" fmla="*/ 3743325 w 7329488"/>
              <a:gd name="connsiteY51" fmla="*/ 2671762 h 2832715"/>
              <a:gd name="connsiteX52" fmla="*/ 3886200 w 7329488"/>
              <a:gd name="connsiteY52" fmla="*/ 2571750 h 2832715"/>
              <a:gd name="connsiteX53" fmla="*/ 4014788 w 7329488"/>
              <a:gd name="connsiteY53" fmla="*/ 2686050 h 2832715"/>
              <a:gd name="connsiteX54" fmla="*/ 4086225 w 7329488"/>
              <a:gd name="connsiteY54" fmla="*/ 2528887 h 2832715"/>
              <a:gd name="connsiteX55" fmla="*/ 4186238 w 7329488"/>
              <a:gd name="connsiteY55" fmla="*/ 2671762 h 2832715"/>
              <a:gd name="connsiteX56" fmla="*/ 4271963 w 7329488"/>
              <a:gd name="connsiteY56" fmla="*/ 2343150 h 2832715"/>
              <a:gd name="connsiteX57" fmla="*/ 4343400 w 7329488"/>
              <a:gd name="connsiteY57" fmla="*/ 2671762 h 2832715"/>
              <a:gd name="connsiteX58" fmla="*/ 4386263 w 7329488"/>
              <a:gd name="connsiteY58" fmla="*/ 42862 h 2832715"/>
              <a:gd name="connsiteX59" fmla="*/ 4500563 w 7329488"/>
              <a:gd name="connsiteY59" fmla="*/ 2657475 h 2832715"/>
              <a:gd name="connsiteX60" fmla="*/ 4529138 w 7329488"/>
              <a:gd name="connsiteY60" fmla="*/ 2357437 h 2832715"/>
              <a:gd name="connsiteX61" fmla="*/ 4643438 w 7329488"/>
              <a:gd name="connsiteY61" fmla="*/ 2671762 h 2832715"/>
              <a:gd name="connsiteX62" fmla="*/ 4672013 w 7329488"/>
              <a:gd name="connsiteY62" fmla="*/ 2528887 h 2832715"/>
              <a:gd name="connsiteX63" fmla="*/ 4757738 w 7329488"/>
              <a:gd name="connsiteY63" fmla="*/ 2700337 h 2832715"/>
              <a:gd name="connsiteX64" fmla="*/ 4843463 w 7329488"/>
              <a:gd name="connsiteY64" fmla="*/ 2514600 h 2832715"/>
              <a:gd name="connsiteX65" fmla="*/ 4929188 w 7329488"/>
              <a:gd name="connsiteY65" fmla="*/ 2671762 h 2832715"/>
              <a:gd name="connsiteX66" fmla="*/ 5000625 w 7329488"/>
              <a:gd name="connsiteY66" fmla="*/ 2357437 h 2832715"/>
              <a:gd name="connsiteX67" fmla="*/ 5086350 w 7329488"/>
              <a:gd name="connsiteY67" fmla="*/ 2686050 h 2832715"/>
              <a:gd name="connsiteX68" fmla="*/ 5129213 w 7329488"/>
              <a:gd name="connsiteY68" fmla="*/ 28575 h 2832715"/>
              <a:gd name="connsiteX69" fmla="*/ 5200650 w 7329488"/>
              <a:gd name="connsiteY69" fmla="*/ 2628900 h 2832715"/>
              <a:gd name="connsiteX70" fmla="*/ 5257800 w 7329488"/>
              <a:gd name="connsiteY70" fmla="*/ 2414587 h 2832715"/>
              <a:gd name="connsiteX71" fmla="*/ 5372100 w 7329488"/>
              <a:gd name="connsiteY71" fmla="*/ 2700337 h 2832715"/>
              <a:gd name="connsiteX72" fmla="*/ 5429250 w 7329488"/>
              <a:gd name="connsiteY72" fmla="*/ 2543175 h 2832715"/>
              <a:gd name="connsiteX73" fmla="*/ 5543550 w 7329488"/>
              <a:gd name="connsiteY73" fmla="*/ 2686050 h 2832715"/>
              <a:gd name="connsiteX74" fmla="*/ 5600700 w 7329488"/>
              <a:gd name="connsiteY74" fmla="*/ 2514600 h 2832715"/>
              <a:gd name="connsiteX75" fmla="*/ 5686425 w 7329488"/>
              <a:gd name="connsiteY75" fmla="*/ 2686050 h 2832715"/>
              <a:gd name="connsiteX76" fmla="*/ 5743575 w 7329488"/>
              <a:gd name="connsiteY76" fmla="*/ 2357437 h 2832715"/>
              <a:gd name="connsiteX77" fmla="*/ 5800725 w 7329488"/>
              <a:gd name="connsiteY77" fmla="*/ 2643187 h 2832715"/>
              <a:gd name="connsiteX78" fmla="*/ 5872163 w 7329488"/>
              <a:gd name="connsiteY78" fmla="*/ 28575 h 2832715"/>
              <a:gd name="connsiteX79" fmla="*/ 5929313 w 7329488"/>
              <a:gd name="connsiteY79" fmla="*/ 2628900 h 2832715"/>
              <a:gd name="connsiteX80" fmla="*/ 5986463 w 7329488"/>
              <a:gd name="connsiteY80" fmla="*/ 2371725 h 2832715"/>
              <a:gd name="connsiteX81" fmla="*/ 6115050 w 7329488"/>
              <a:gd name="connsiteY81" fmla="*/ 2700337 h 2832715"/>
              <a:gd name="connsiteX82" fmla="*/ 6172200 w 7329488"/>
              <a:gd name="connsiteY82" fmla="*/ 2514600 h 2832715"/>
              <a:gd name="connsiteX83" fmla="*/ 6257925 w 7329488"/>
              <a:gd name="connsiteY83" fmla="*/ 2714625 h 2832715"/>
              <a:gd name="connsiteX84" fmla="*/ 6329363 w 7329488"/>
              <a:gd name="connsiteY84" fmla="*/ 2514600 h 2832715"/>
              <a:gd name="connsiteX85" fmla="*/ 6415088 w 7329488"/>
              <a:gd name="connsiteY85" fmla="*/ 2700337 h 2832715"/>
              <a:gd name="connsiteX86" fmla="*/ 6486525 w 7329488"/>
              <a:gd name="connsiteY86" fmla="*/ 2386012 h 2832715"/>
              <a:gd name="connsiteX87" fmla="*/ 6543675 w 7329488"/>
              <a:gd name="connsiteY87" fmla="*/ 2671762 h 2832715"/>
              <a:gd name="connsiteX88" fmla="*/ 6600825 w 7329488"/>
              <a:gd name="connsiteY88" fmla="*/ 28575 h 2832715"/>
              <a:gd name="connsiteX89" fmla="*/ 6657975 w 7329488"/>
              <a:gd name="connsiteY89" fmla="*/ 2657475 h 2832715"/>
              <a:gd name="connsiteX90" fmla="*/ 6715125 w 7329488"/>
              <a:gd name="connsiteY90" fmla="*/ 2386012 h 2832715"/>
              <a:gd name="connsiteX91" fmla="*/ 6815138 w 7329488"/>
              <a:gd name="connsiteY91" fmla="*/ 2686050 h 2832715"/>
              <a:gd name="connsiteX92" fmla="*/ 6900863 w 7329488"/>
              <a:gd name="connsiteY92" fmla="*/ 2557462 h 2832715"/>
              <a:gd name="connsiteX93" fmla="*/ 7000875 w 7329488"/>
              <a:gd name="connsiteY93" fmla="*/ 2686050 h 2832715"/>
              <a:gd name="connsiteX94" fmla="*/ 7058025 w 7329488"/>
              <a:gd name="connsiteY94" fmla="*/ 2514600 h 2832715"/>
              <a:gd name="connsiteX95" fmla="*/ 7158038 w 7329488"/>
              <a:gd name="connsiteY95" fmla="*/ 2686050 h 2832715"/>
              <a:gd name="connsiteX96" fmla="*/ 7215188 w 7329488"/>
              <a:gd name="connsiteY96" fmla="*/ 2400300 h 2832715"/>
              <a:gd name="connsiteX97" fmla="*/ 7286625 w 7329488"/>
              <a:gd name="connsiteY97" fmla="*/ 2643187 h 2832715"/>
              <a:gd name="connsiteX98" fmla="*/ 7329488 w 7329488"/>
              <a:gd name="connsiteY98" fmla="*/ 42862 h 2832715"/>
              <a:gd name="connsiteX99" fmla="*/ 7329488 w 7329488"/>
              <a:gd name="connsiteY99" fmla="*/ 42862 h 2832715"/>
              <a:gd name="connsiteX100" fmla="*/ 7329488 w 7329488"/>
              <a:gd name="connsiteY100" fmla="*/ 42862 h 283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29488" h="2832715">
                <a:moveTo>
                  <a:pt x="0" y="0"/>
                </a:moveTo>
                <a:cubicBezTo>
                  <a:pt x="11906" y="1141809"/>
                  <a:pt x="23813" y="2283618"/>
                  <a:pt x="42863" y="2671762"/>
                </a:cubicBezTo>
                <a:cubicBezTo>
                  <a:pt x="61913" y="3059906"/>
                  <a:pt x="90488" y="2324100"/>
                  <a:pt x="114300" y="2328862"/>
                </a:cubicBezTo>
                <a:cubicBezTo>
                  <a:pt x="138112" y="2333624"/>
                  <a:pt x="159544" y="2664618"/>
                  <a:pt x="185738" y="2700337"/>
                </a:cubicBezTo>
                <a:cubicBezTo>
                  <a:pt x="211932" y="2736056"/>
                  <a:pt x="245269" y="2543175"/>
                  <a:pt x="271463" y="2543175"/>
                </a:cubicBezTo>
                <a:cubicBezTo>
                  <a:pt x="297657" y="2543175"/>
                  <a:pt x="314325" y="2702718"/>
                  <a:pt x="342900" y="2700337"/>
                </a:cubicBezTo>
                <a:cubicBezTo>
                  <a:pt x="371475" y="2697956"/>
                  <a:pt x="414338" y="2533649"/>
                  <a:pt x="442913" y="2528887"/>
                </a:cubicBezTo>
                <a:cubicBezTo>
                  <a:pt x="471488" y="2524125"/>
                  <a:pt x="490538" y="2702718"/>
                  <a:pt x="514350" y="2671762"/>
                </a:cubicBezTo>
                <a:cubicBezTo>
                  <a:pt x="538163" y="2640806"/>
                  <a:pt x="564357" y="2345531"/>
                  <a:pt x="585788" y="2343150"/>
                </a:cubicBezTo>
                <a:cubicBezTo>
                  <a:pt x="607219" y="2340769"/>
                  <a:pt x="621507" y="3043238"/>
                  <a:pt x="642938" y="2657475"/>
                </a:cubicBezTo>
                <a:cubicBezTo>
                  <a:pt x="664369" y="2271712"/>
                  <a:pt x="688181" y="28575"/>
                  <a:pt x="714375" y="28575"/>
                </a:cubicBezTo>
                <a:cubicBezTo>
                  <a:pt x="740569" y="28575"/>
                  <a:pt x="776287" y="2266950"/>
                  <a:pt x="800100" y="2657475"/>
                </a:cubicBezTo>
                <a:cubicBezTo>
                  <a:pt x="823913" y="3048000"/>
                  <a:pt x="835819" y="2369344"/>
                  <a:pt x="857250" y="2371725"/>
                </a:cubicBezTo>
                <a:cubicBezTo>
                  <a:pt x="878681" y="2374106"/>
                  <a:pt x="902494" y="2640806"/>
                  <a:pt x="928688" y="2671762"/>
                </a:cubicBezTo>
                <a:cubicBezTo>
                  <a:pt x="954882" y="2702718"/>
                  <a:pt x="985838" y="2550318"/>
                  <a:pt x="1014413" y="2557462"/>
                </a:cubicBezTo>
                <a:cubicBezTo>
                  <a:pt x="1042988" y="2564606"/>
                  <a:pt x="1071563" y="2719387"/>
                  <a:pt x="1100138" y="2714625"/>
                </a:cubicBezTo>
                <a:cubicBezTo>
                  <a:pt x="1128713" y="2709863"/>
                  <a:pt x="1162051" y="2528887"/>
                  <a:pt x="1185863" y="2528887"/>
                </a:cubicBezTo>
                <a:cubicBezTo>
                  <a:pt x="1209675" y="2528887"/>
                  <a:pt x="1216819" y="2740819"/>
                  <a:pt x="1243013" y="2714625"/>
                </a:cubicBezTo>
                <a:cubicBezTo>
                  <a:pt x="1269207" y="2688431"/>
                  <a:pt x="1316831" y="2383631"/>
                  <a:pt x="1343025" y="2371725"/>
                </a:cubicBezTo>
                <a:cubicBezTo>
                  <a:pt x="1369219" y="2359819"/>
                  <a:pt x="1381125" y="3033712"/>
                  <a:pt x="1400175" y="2643187"/>
                </a:cubicBezTo>
                <a:cubicBezTo>
                  <a:pt x="1419225" y="2252662"/>
                  <a:pt x="1435894" y="21431"/>
                  <a:pt x="1457325" y="28575"/>
                </a:cubicBezTo>
                <a:cubicBezTo>
                  <a:pt x="1478756" y="35719"/>
                  <a:pt x="1507332" y="2290763"/>
                  <a:pt x="1528763" y="2686050"/>
                </a:cubicBezTo>
                <a:cubicBezTo>
                  <a:pt x="1550194" y="3081337"/>
                  <a:pt x="1559719" y="2395538"/>
                  <a:pt x="1585913" y="2400300"/>
                </a:cubicBezTo>
                <a:cubicBezTo>
                  <a:pt x="1612107" y="2405062"/>
                  <a:pt x="1664494" y="2693194"/>
                  <a:pt x="1685925" y="2714625"/>
                </a:cubicBezTo>
                <a:cubicBezTo>
                  <a:pt x="1707356" y="2736056"/>
                  <a:pt x="1697831" y="2536031"/>
                  <a:pt x="1714500" y="2528887"/>
                </a:cubicBezTo>
                <a:cubicBezTo>
                  <a:pt x="1731169" y="2521743"/>
                  <a:pt x="1757363" y="2669381"/>
                  <a:pt x="1785938" y="2671762"/>
                </a:cubicBezTo>
                <a:cubicBezTo>
                  <a:pt x="1814513" y="2674143"/>
                  <a:pt x="1857375" y="2543175"/>
                  <a:pt x="1885950" y="2543175"/>
                </a:cubicBezTo>
                <a:cubicBezTo>
                  <a:pt x="1914525" y="2543175"/>
                  <a:pt x="1924051" y="2707481"/>
                  <a:pt x="1957388" y="2671762"/>
                </a:cubicBezTo>
                <a:cubicBezTo>
                  <a:pt x="1990725" y="2636043"/>
                  <a:pt x="2055019" y="2328862"/>
                  <a:pt x="2085975" y="2328862"/>
                </a:cubicBezTo>
                <a:cubicBezTo>
                  <a:pt x="2116931" y="2328862"/>
                  <a:pt x="2124075" y="3052762"/>
                  <a:pt x="2143125" y="2671762"/>
                </a:cubicBezTo>
                <a:cubicBezTo>
                  <a:pt x="2162175" y="2290762"/>
                  <a:pt x="2178844" y="40481"/>
                  <a:pt x="2200275" y="42862"/>
                </a:cubicBezTo>
                <a:cubicBezTo>
                  <a:pt x="2221706" y="45243"/>
                  <a:pt x="2252663" y="2293144"/>
                  <a:pt x="2271713" y="2686050"/>
                </a:cubicBezTo>
                <a:cubicBezTo>
                  <a:pt x="2290763" y="3078956"/>
                  <a:pt x="2290762" y="2397919"/>
                  <a:pt x="2314575" y="2400300"/>
                </a:cubicBezTo>
                <a:cubicBezTo>
                  <a:pt x="2338388" y="2402681"/>
                  <a:pt x="2383632" y="2676525"/>
                  <a:pt x="2414588" y="2700337"/>
                </a:cubicBezTo>
                <a:cubicBezTo>
                  <a:pt x="2445544" y="2724150"/>
                  <a:pt x="2471738" y="2543175"/>
                  <a:pt x="2500313" y="2543175"/>
                </a:cubicBezTo>
                <a:cubicBezTo>
                  <a:pt x="2528888" y="2543175"/>
                  <a:pt x="2564607" y="2700337"/>
                  <a:pt x="2586038" y="2700337"/>
                </a:cubicBezTo>
                <a:cubicBezTo>
                  <a:pt x="2607469" y="2700337"/>
                  <a:pt x="2607469" y="2543175"/>
                  <a:pt x="2628900" y="2543175"/>
                </a:cubicBezTo>
                <a:cubicBezTo>
                  <a:pt x="2650331" y="2543175"/>
                  <a:pt x="2686050" y="2731293"/>
                  <a:pt x="2714625" y="2700337"/>
                </a:cubicBezTo>
                <a:cubicBezTo>
                  <a:pt x="2743200" y="2669381"/>
                  <a:pt x="2778919" y="2366962"/>
                  <a:pt x="2800350" y="2357437"/>
                </a:cubicBezTo>
                <a:cubicBezTo>
                  <a:pt x="2821781" y="2347912"/>
                  <a:pt x="2819401" y="3024187"/>
                  <a:pt x="2843213" y="2643187"/>
                </a:cubicBezTo>
                <a:cubicBezTo>
                  <a:pt x="2867026" y="2262187"/>
                  <a:pt x="2919413" y="71437"/>
                  <a:pt x="2943225" y="71437"/>
                </a:cubicBezTo>
                <a:cubicBezTo>
                  <a:pt x="2967037" y="71437"/>
                  <a:pt x="2969419" y="2262187"/>
                  <a:pt x="2986088" y="2643187"/>
                </a:cubicBezTo>
                <a:cubicBezTo>
                  <a:pt x="3002757" y="3024187"/>
                  <a:pt x="3019426" y="2347912"/>
                  <a:pt x="3043238" y="2357437"/>
                </a:cubicBezTo>
                <a:cubicBezTo>
                  <a:pt x="3067051" y="2366962"/>
                  <a:pt x="3100388" y="2669381"/>
                  <a:pt x="3128963" y="2700337"/>
                </a:cubicBezTo>
                <a:cubicBezTo>
                  <a:pt x="3157538" y="2731293"/>
                  <a:pt x="3183732" y="2547938"/>
                  <a:pt x="3214688" y="2543175"/>
                </a:cubicBezTo>
                <a:cubicBezTo>
                  <a:pt x="3245644" y="2538413"/>
                  <a:pt x="3290888" y="2671762"/>
                  <a:pt x="3314700" y="2671762"/>
                </a:cubicBezTo>
                <a:cubicBezTo>
                  <a:pt x="3338512" y="2671762"/>
                  <a:pt x="3336132" y="2540794"/>
                  <a:pt x="3357563" y="2543175"/>
                </a:cubicBezTo>
                <a:cubicBezTo>
                  <a:pt x="3378994" y="2545556"/>
                  <a:pt x="3414713" y="2714625"/>
                  <a:pt x="3443288" y="2686050"/>
                </a:cubicBezTo>
                <a:cubicBezTo>
                  <a:pt x="3471863" y="2657475"/>
                  <a:pt x="3502819" y="2371725"/>
                  <a:pt x="3529013" y="2371725"/>
                </a:cubicBezTo>
                <a:cubicBezTo>
                  <a:pt x="3555207" y="2371725"/>
                  <a:pt x="3576638" y="3067050"/>
                  <a:pt x="3600450" y="2686050"/>
                </a:cubicBezTo>
                <a:cubicBezTo>
                  <a:pt x="3624263" y="2305050"/>
                  <a:pt x="3648075" y="88106"/>
                  <a:pt x="3671888" y="85725"/>
                </a:cubicBezTo>
                <a:cubicBezTo>
                  <a:pt x="3695701" y="83344"/>
                  <a:pt x="3707606" y="2257425"/>
                  <a:pt x="3743325" y="2671762"/>
                </a:cubicBezTo>
                <a:cubicBezTo>
                  <a:pt x="3779044" y="3086099"/>
                  <a:pt x="3840956" y="2569369"/>
                  <a:pt x="3886200" y="2571750"/>
                </a:cubicBezTo>
                <a:cubicBezTo>
                  <a:pt x="3931444" y="2574131"/>
                  <a:pt x="3981451" y="2693194"/>
                  <a:pt x="4014788" y="2686050"/>
                </a:cubicBezTo>
                <a:cubicBezTo>
                  <a:pt x="4048125" y="2678906"/>
                  <a:pt x="4057650" y="2531268"/>
                  <a:pt x="4086225" y="2528887"/>
                </a:cubicBezTo>
                <a:cubicBezTo>
                  <a:pt x="4114800" y="2526506"/>
                  <a:pt x="4155282" y="2702718"/>
                  <a:pt x="4186238" y="2671762"/>
                </a:cubicBezTo>
                <a:cubicBezTo>
                  <a:pt x="4217194" y="2640806"/>
                  <a:pt x="4245769" y="2343150"/>
                  <a:pt x="4271963" y="2343150"/>
                </a:cubicBezTo>
                <a:cubicBezTo>
                  <a:pt x="4298157" y="2343150"/>
                  <a:pt x="4324350" y="3055143"/>
                  <a:pt x="4343400" y="2671762"/>
                </a:cubicBezTo>
                <a:cubicBezTo>
                  <a:pt x="4362450" y="2288381"/>
                  <a:pt x="4360069" y="45243"/>
                  <a:pt x="4386263" y="42862"/>
                </a:cubicBezTo>
                <a:cubicBezTo>
                  <a:pt x="4412457" y="40481"/>
                  <a:pt x="4476751" y="2271713"/>
                  <a:pt x="4500563" y="2657475"/>
                </a:cubicBezTo>
                <a:cubicBezTo>
                  <a:pt x="4524375" y="3043237"/>
                  <a:pt x="4505325" y="2355056"/>
                  <a:pt x="4529138" y="2357437"/>
                </a:cubicBezTo>
                <a:cubicBezTo>
                  <a:pt x="4552951" y="2359818"/>
                  <a:pt x="4619626" y="2643187"/>
                  <a:pt x="4643438" y="2671762"/>
                </a:cubicBezTo>
                <a:cubicBezTo>
                  <a:pt x="4667250" y="2700337"/>
                  <a:pt x="4652963" y="2524125"/>
                  <a:pt x="4672013" y="2528887"/>
                </a:cubicBezTo>
                <a:cubicBezTo>
                  <a:pt x="4691063" y="2533649"/>
                  <a:pt x="4729163" y="2702718"/>
                  <a:pt x="4757738" y="2700337"/>
                </a:cubicBezTo>
                <a:cubicBezTo>
                  <a:pt x="4786313" y="2697956"/>
                  <a:pt x="4814888" y="2519362"/>
                  <a:pt x="4843463" y="2514600"/>
                </a:cubicBezTo>
                <a:cubicBezTo>
                  <a:pt x="4872038" y="2509838"/>
                  <a:pt x="4902994" y="2697956"/>
                  <a:pt x="4929188" y="2671762"/>
                </a:cubicBezTo>
                <a:cubicBezTo>
                  <a:pt x="4955382" y="2645568"/>
                  <a:pt x="4974431" y="2355056"/>
                  <a:pt x="5000625" y="2357437"/>
                </a:cubicBezTo>
                <a:cubicBezTo>
                  <a:pt x="5026819" y="2359818"/>
                  <a:pt x="5064919" y="3074194"/>
                  <a:pt x="5086350" y="2686050"/>
                </a:cubicBezTo>
                <a:cubicBezTo>
                  <a:pt x="5107781" y="2297906"/>
                  <a:pt x="5110163" y="38100"/>
                  <a:pt x="5129213" y="28575"/>
                </a:cubicBezTo>
                <a:cubicBezTo>
                  <a:pt x="5148263" y="19050"/>
                  <a:pt x="5179219" y="2231231"/>
                  <a:pt x="5200650" y="2628900"/>
                </a:cubicBezTo>
                <a:cubicBezTo>
                  <a:pt x="5222081" y="3026569"/>
                  <a:pt x="5229225" y="2402681"/>
                  <a:pt x="5257800" y="2414587"/>
                </a:cubicBezTo>
                <a:cubicBezTo>
                  <a:pt x="5286375" y="2426493"/>
                  <a:pt x="5343525" y="2678906"/>
                  <a:pt x="5372100" y="2700337"/>
                </a:cubicBezTo>
                <a:cubicBezTo>
                  <a:pt x="5400675" y="2721768"/>
                  <a:pt x="5400675" y="2545556"/>
                  <a:pt x="5429250" y="2543175"/>
                </a:cubicBezTo>
                <a:cubicBezTo>
                  <a:pt x="5457825" y="2540794"/>
                  <a:pt x="5514975" y="2690812"/>
                  <a:pt x="5543550" y="2686050"/>
                </a:cubicBezTo>
                <a:cubicBezTo>
                  <a:pt x="5572125" y="2681288"/>
                  <a:pt x="5576888" y="2514600"/>
                  <a:pt x="5600700" y="2514600"/>
                </a:cubicBezTo>
                <a:cubicBezTo>
                  <a:pt x="5624512" y="2514600"/>
                  <a:pt x="5662613" y="2712244"/>
                  <a:pt x="5686425" y="2686050"/>
                </a:cubicBezTo>
                <a:cubicBezTo>
                  <a:pt x="5710237" y="2659856"/>
                  <a:pt x="5724525" y="2364581"/>
                  <a:pt x="5743575" y="2357437"/>
                </a:cubicBezTo>
                <a:cubicBezTo>
                  <a:pt x="5762625" y="2350293"/>
                  <a:pt x="5779294" y="3031331"/>
                  <a:pt x="5800725" y="2643187"/>
                </a:cubicBezTo>
                <a:cubicBezTo>
                  <a:pt x="5822156" y="2255043"/>
                  <a:pt x="5850732" y="30956"/>
                  <a:pt x="5872163" y="28575"/>
                </a:cubicBezTo>
                <a:cubicBezTo>
                  <a:pt x="5893594" y="26194"/>
                  <a:pt x="5910263" y="2238375"/>
                  <a:pt x="5929313" y="2628900"/>
                </a:cubicBezTo>
                <a:cubicBezTo>
                  <a:pt x="5948363" y="3019425"/>
                  <a:pt x="5955507" y="2359819"/>
                  <a:pt x="5986463" y="2371725"/>
                </a:cubicBezTo>
                <a:cubicBezTo>
                  <a:pt x="6017419" y="2383631"/>
                  <a:pt x="6084094" y="2676525"/>
                  <a:pt x="6115050" y="2700337"/>
                </a:cubicBezTo>
                <a:cubicBezTo>
                  <a:pt x="6146006" y="2724150"/>
                  <a:pt x="6148387" y="2512219"/>
                  <a:pt x="6172200" y="2514600"/>
                </a:cubicBezTo>
                <a:cubicBezTo>
                  <a:pt x="6196013" y="2516981"/>
                  <a:pt x="6231731" y="2714625"/>
                  <a:pt x="6257925" y="2714625"/>
                </a:cubicBezTo>
                <a:cubicBezTo>
                  <a:pt x="6284119" y="2714625"/>
                  <a:pt x="6303169" y="2516981"/>
                  <a:pt x="6329363" y="2514600"/>
                </a:cubicBezTo>
                <a:cubicBezTo>
                  <a:pt x="6355557" y="2512219"/>
                  <a:pt x="6388894" y="2721768"/>
                  <a:pt x="6415088" y="2700337"/>
                </a:cubicBezTo>
                <a:cubicBezTo>
                  <a:pt x="6441282" y="2678906"/>
                  <a:pt x="6465094" y="2390774"/>
                  <a:pt x="6486525" y="2386012"/>
                </a:cubicBezTo>
                <a:cubicBezTo>
                  <a:pt x="6507956" y="2381250"/>
                  <a:pt x="6524625" y="3064668"/>
                  <a:pt x="6543675" y="2671762"/>
                </a:cubicBezTo>
                <a:cubicBezTo>
                  <a:pt x="6562725" y="2278856"/>
                  <a:pt x="6581775" y="30956"/>
                  <a:pt x="6600825" y="28575"/>
                </a:cubicBezTo>
                <a:cubicBezTo>
                  <a:pt x="6619875" y="26194"/>
                  <a:pt x="6638925" y="2264569"/>
                  <a:pt x="6657975" y="2657475"/>
                </a:cubicBezTo>
                <a:cubicBezTo>
                  <a:pt x="6677025" y="3050381"/>
                  <a:pt x="6688931" y="2381250"/>
                  <a:pt x="6715125" y="2386012"/>
                </a:cubicBezTo>
                <a:cubicBezTo>
                  <a:pt x="6741319" y="2390774"/>
                  <a:pt x="6784182" y="2657475"/>
                  <a:pt x="6815138" y="2686050"/>
                </a:cubicBezTo>
                <a:cubicBezTo>
                  <a:pt x="6846094" y="2714625"/>
                  <a:pt x="6869907" y="2557462"/>
                  <a:pt x="6900863" y="2557462"/>
                </a:cubicBezTo>
                <a:cubicBezTo>
                  <a:pt x="6931819" y="2557462"/>
                  <a:pt x="6974681" y="2693194"/>
                  <a:pt x="7000875" y="2686050"/>
                </a:cubicBezTo>
                <a:cubicBezTo>
                  <a:pt x="7027069" y="2678906"/>
                  <a:pt x="7031831" y="2514600"/>
                  <a:pt x="7058025" y="2514600"/>
                </a:cubicBezTo>
                <a:cubicBezTo>
                  <a:pt x="7084219" y="2514600"/>
                  <a:pt x="7131844" y="2705100"/>
                  <a:pt x="7158038" y="2686050"/>
                </a:cubicBezTo>
                <a:cubicBezTo>
                  <a:pt x="7184232" y="2667000"/>
                  <a:pt x="7193757" y="2407444"/>
                  <a:pt x="7215188" y="2400300"/>
                </a:cubicBezTo>
                <a:cubicBezTo>
                  <a:pt x="7236619" y="2393156"/>
                  <a:pt x="7267575" y="3036093"/>
                  <a:pt x="7286625" y="2643187"/>
                </a:cubicBezTo>
                <a:cubicBezTo>
                  <a:pt x="7305675" y="2250281"/>
                  <a:pt x="7329488" y="42862"/>
                  <a:pt x="7329488" y="42862"/>
                </a:cubicBezTo>
                <a:lnTo>
                  <a:pt x="7329488" y="42862"/>
                </a:lnTo>
                <a:lnTo>
                  <a:pt x="7329488" y="42862"/>
                </a:ln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9A63F-6194-BF48-AA5D-62FAAF0CC0EC}"/>
              </a:ext>
            </a:extLst>
          </p:cNvPr>
          <p:cNvSpPr>
            <a:spLocks noGrp="1"/>
          </p:cNvSpPr>
          <p:nvPr>
            <p:ph type="title"/>
          </p:nvPr>
        </p:nvSpPr>
        <p:spPr>
          <a:xfrm>
            <a:off x="3429000" y="1019791"/>
            <a:ext cx="5172075" cy="3129934"/>
          </a:xfrm>
        </p:spPr>
        <p:txBody>
          <a:bodyPr vert="horz" lIns="91440" tIns="45720" rIns="91440" bIns="45720" rtlCol="0" anchor="b">
            <a:normAutofit/>
          </a:bodyPr>
          <a:lstStyle/>
          <a:p>
            <a:pPr algn="ctr"/>
            <a:r>
              <a:rPr lang="en-US" sz="3100" dirty="0">
                <a:effectLst>
                  <a:glow rad="38100">
                    <a:schemeClr val="bg1">
                      <a:lumMod val="65000"/>
                      <a:lumOff val="35000"/>
                      <a:alpha val="50000"/>
                    </a:schemeClr>
                  </a:glow>
                  <a:outerShdw blurRad="28575" dist="31750" dir="13200000" algn="tl" rotWithShape="0">
                    <a:srgbClr val="000000">
                      <a:alpha val="25000"/>
                    </a:srgbClr>
                  </a:outerShdw>
                </a:effectLst>
              </a:rPr>
              <a:t>Generation of a femtosecond laser pulse</a:t>
            </a:r>
          </a:p>
        </p:txBody>
      </p:sp>
      <p:sp>
        <p:nvSpPr>
          <p:cNvPr id="4" name="Slide Number Placeholder 3">
            <a:extLst>
              <a:ext uri="{FF2B5EF4-FFF2-40B4-BE49-F238E27FC236}">
                <a16:creationId xmlns:a16="http://schemas.microsoft.com/office/drawing/2014/main" id="{96133ACB-C5DA-314A-A403-6E0C19A1976B}"/>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11</a:t>
            </a:fld>
            <a:endParaRPr lang="en-US"/>
          </a:p>
        </p:txBody>
      </p:sp>
      <p:sp>
        <p:nvSpPr>
          <p:cNvPr id="9" name="Content Placeholder 8">
            <a:extLst>
              <a:ext uri="{FF2B5EF4-FFF2-40B4-BE49-F238E27FC236}">
                <a16:creationId xmlns:a16="http://schemas.microsoft.com/office/drawing/2014/main" id="{65C39C12-5613-724B-A5A3-76A4C6EF0703}"/>
              </a:ext>
            </a:extLst>
          </p:cNvPr>
          <p:cNvSpPr>
            <a:spLocks noGrp="1"/>
          </p:cNvSpPr>
          <p:nvPr>
            <p:ph idx="1"/>
          </p:nvPr>
        </p:nvSpPr>
        <p:spPr>
          <a:xfrm>
            <a:off x="700088" y="2666999"/>
            <a:ext cx="10347323" cy="3362326"/>
          </a:xfrm>
        </p:spPr>
        <p:txBody>
          <a:bodyPr/>
          <a:lstStyle/>
          <a:p>
            <a:pPr marL="0" indent="0">
              <a:buNone/>
            </a:pPr>
            <a:endParaRPr lang="en-US" dirty="0"/>
          </a:p>
        </p:txBody>
      </p:sp>
    </p:spTree>
    <p:extLst>
      <p:ext uri="{BB962C8B-B14F-4D97-AF65-F5344CB8AC3E}">
        <p14:creationId xmlns:p14="http://schemas.microsoft.com/office/powerpoint/2010/main" val="347583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1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6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5373-389D-8E4F-9707-8F3CC348022C}"/>
              </a:ext>
            </a:extLst>
          </p:cNvPr>
          <p:cNvSpPr>
            <a:spLocks noGrp="1"/>
          </p:cNvSpPr>
          <p:nvPr>
            <p:ph type="title"/>
          </p:nvPr>
        </p:nvSpPr>
        <p:spPr>
          <a:xfrm>
            <a:off x="1141413" y="609600"/>
            <a:ext cx="9905998" cy="1468582"/>
          </a:xfrm>
        </p:spPr>
        <p:txBody>
          <a:bodyPr>
            <a:normAutofit/>
          </a:bodyPr>
          <a:lstStyle/>
          <a:p>
            <a:r>
              <a:rPr lang="en-US" dirty="0"/>
              <a:t>What is mode locking?</a:t>
            </a:r>
          </a:p>
        </p:txBody>
      </p:sp>
      <p:graphicFrame>
        <p:nvGraphicFramePr>
          <p:cNvPr id="5" name="Content Placeholder 4">
            <a:extLst>
              <a:ext uri="{FF2B5EF4-FFF2-40B4-BE49-F238E27FC236}">
                <a16:creationId xmlns:a16="http://schemas.microsoft.com/office/drawing/2014/main" id="{9270E95A-E834-F143-928B-FACB1428BD29}"/>
              </a:ext>
            </a:extLst>
          </p:cNvPr>
          <p:cNvGraphicFramePr>
            <a:graphicFrameLocks/>
          </p:cNvGraphicFramePr>
          <p:nvPr>
            <p:extLst>
              <p:ext uri="{D42A27DB-BD31-4B8C-83A1-F6EECF244321}">
                <p14:modId xmlns:p14="http://schemas.microsoft.com/office/powerpoint/2010/main" val="1485411979"/>
              </p:ext>
            </p:extLst>
          </p:nvPr>
        </p:nvGraphicFramePr>
        <p:xfrm>
          <a:off x="1401260" y="2286000"/>
          <a:ext cx="9369499" cy="2954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9295380-C604-7A40-A02C-62E99AFD8C48}"/>
              </a:ext>
            </a:extLst>
          </p:cNvPr>
          <p:cNvSpPr>
            <a:spLocks/>
          </p:cNvSpPr>
          <p:nvPr/>
        </p:nvSpPr>
        <p:spPr>
          <a:xfrm>
            <a:off x="10266249" y="5328086"/>
            <a:ext cx="521316" cy="345350"/>
          </a:xfrm>
          <a:prstGeom prst="rect">
            <a:avLst/>
          </a:prstGeom>
        </p:spPr>
        <p:txBody>
          <a:bodyPr/>
          <a:lstStyle/>
          <a:p>
            <a:pPr defTabSz="429768">
              <a:spcAft>
                <a:spcPts val="600"/>
              </a:spcAft>
            </a:pPr>
            <a:fld id="{D57F1E4F-1CFF-5643-939E-217C01CDF565}" type="slidenum">
              <a:rPr lang="en-US" sz="1692" kern="1200">
                <a:solidFill>
                  <a:schemeClr val="tx1"/>
                </a:solidFill>
                <a:latin typeface="+mn-lt"/>
                <a:ea typeface="+mn-ea"/>
                <a:cs typeface="+mn-cs"/>
              </a:rPr>
              <a:pPr defTabSz="429768">
                <a:spcAft>
                  <a:spcPts val="600"/>
                </a:spcAft>
              </a:pPr>
              <a:t>12</a:t>
            </a:fld>
            <a:endParaRPr lang="en-US"/>
          </a:p>
        </p:txBody>
      </p:sp>
      <p:cxnSp>
        <p:nvCxnSpPr>
          <p:cNvPr id="15" name="Straight Connector 14">
            <a:extLst>
              <a:ext uri="{FF2B5EF4-FFF2-40B4-BE49-F238E27FC236}">
                <a16:creationId xmlns:a16="http://schemas.microsoft.com/office/drawing/2014/main" id="{C8B12BC5-D6C2-7445-B74E-08EADC004184}"/>
              </a:ext>
            </a:extLst>
          </p:cNvPr>
          <p:cNvCxnSpPr>
            <a:cxnSpLocks/>
          </p:cNvCxnSpPr>
          <p:nvPr/>
        </p:nvCxnSpPr>
        <p:spPr>
          <a:xfrm>
            <a:off x="6110034" y="2400868"/>
            <a:ext cx="0" cy="25751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57" name="Rounded Rectangle 7">
            <a:extLst>
              <a:ext uri="{FF2B5EF4-FFF2-40B4-BE49-F238E27FC236}">
                <a16:creationId xmlns:a16="http://schemas.microsoft.com/office/drawing/2014/main" id="{D82A7942-5631-47FC-9908-0E14371AE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10928687"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B4F2D00-D336-A644-96AB-DFA8DFBAB6A9}"/>
              </a:ext>
            </a:extLst>
          </p:cNvPr>
          <p:cNvSpPr>
            <a:spLocks/>
          </p:cNvSpPr>
          <p:nvPr/>
        </p:nvSpPr>
        <p:spPr>
          <a:xfrm>
            <a:off x="9380103" y="5462959"/>
            <a:ext cx="408086" cy="270340"/>
          </a:xfrm>
          <a:prstGeom prst="rect">
            <a:avLst/>
          </a:prstGeom>
        </p:spPr>
        <p:txBody>
          <a:bodyPr/>
          <a:lstStyle/>
          <a:p>
            <a:pPr defTabSz="338328">
              <a:spcAft>
                <a:spcPts val="600"/>
              </a:spcAft>
            </a:pPr>
            <a:fld id="{D57F1E4F-1CFF-5643-939E-217C01CDF565}" type="slidenum">
              <a:rPr lang="en-US" sz="1332" kern="1200">
                <a:solidFill>
                  <a:srgbClr val="555555"/>
                </a:solidFill>
                <a:latin typeface="+mn-lt"/>
                <a:ea typeface="+mn-ea"/>
                <a:cs typeface="+mn-cs"/>
              </a:rPr>
              <a:pPr defTabSz="338328">
                <a:spcAft>
                  <a:spcPts val="600"/>
                </a:spcAft>
              </a:pPr>
              <a:t>13</a:t>
            </a:fld>
            <a:endParaRPr lang="en-US"/>
          </a:p>
        </p:txBody>
      </p:sp>
      <p:pic>
        <p:nvPicPr>
          <p:cNvPr id="30" name="Content Placeholder 29" descr="A diagram of a function&#10;&#10;Description automatically generated">
            <a:extLst>
              <a:ext uri="{FF2B5EF4-FFF2-40B4-BE49-F238E27FC236}">
                <a16:creationId xmlns:a16="http://schemas.microsoft.com/office/drawing/2014/main" id="{8B9BB56E-B2E4-2A43-9192-E3A8A62994BF}"/>
              </a:ext>
            </a:extLst>
          </p:cNvPr>
          <p:cNvPicPr>
            <a:picLocks noChangeAspect="1"/>
          </p:cNvPicPr>
          <p:nvPr/>
        </p:nvPicPr>
        <p:blipFill>
          <a:blip r:embed="rId3"/>
          <a:stretch>
            <a:fillRect/>
          </a:stretch>
        </p:blipFill>
        <p:spPr>
          <a:xfrm>
            <a:off x="1595484" y="1103321"/>
            <a:ext cx="6370618" cy="869883"/>
          </a:xfrm>
          <a:prstGeom prst="rect">
            <a:avLst/>
          </a:prstGeom>
        </p:spPr>
      </p:pic>
      <p:pic>
        <p:nvPicPr>
          <p:cNvPr id="32" name="Picture 31" descr="A diagram of a wave&#10;&#10;Description automatically generated">
            <a:extLst>
              <a:ext uri="{FF2B5EF4-FFF2-40B4-BE49-F238E27FC236}">
                <a16:creationId xmlns:a16="http://schemas.microsoft.com/office/drawing/2014/main" id="{E47C60D4-9910-294F-B218-5B7BD21E642A}"/>
              </a:ext>
            </a:extLst>
          </p:cNvPr>
          <p:cNvPicPr>
            <a:picLocks noChangeAspect="1"/>
          </p:cNvPicPr>
          <p:nvPr/>
        </p:nvPicPr>
        <p:blipFill>
          <a:blip r:embed="rId4"/>
          <a:stretch>
            <a:fillRect/>
          </a:stretch>
        </p:blipFill>
        <p:spPr>
          <a:xfrm>
            <a:off x="4249523" y="2390759"/>
            <a:ext cx="6370618" cy="869884"/>
          </a:xfrm>
          <a:prstGeom prst="rect">
            <a:avLst/>
          </a:prstGeom>
        </p:spPr>
      </p:pic>
      <p:pic>
        <p:nvPicPr>
          <p:cNvPr id="34" name="Picture 33" descr="A blue line graph with black text&#10;&#10;Description automatically generated">
            <a:extLst>
              <a:ext uri="{FF2B5EF4-FFF2-40B4-BE49-F238E27FC236}">
                <a16:creationId xmlns:a16="http://schemas.microsoft.com/office/drawing/2014/main" id="{6C0A2D24-A892-8746-BBB6-F7C190CF38A5}"/>
              </a:ext>
            </a:extLst>
          </p:cNvPr>
          <p:cNvPicPr>
            <a:picLocks noChangeAspect="1"/>
          </p:cNvPicPr>
          <p:nvPr/>
        </p:nvPicPr>
        <p:blipFill>
          <a:blip r:embed="rId5"/>
          <a:stretch>
            <a:fillRect/>
          </a:stretch>
        </p:blipFill>
        <p:spPr>
          <a:xfrm>
            <a:off x="1595480" y="3678197"/>
            <a:ext cx="6370623" cy="869884"/>
          </a:xfrm>
          <a:prstGeom prst="rect">
            <a:avLst/>
          </a:prstGeom>
        </p:spPr>
      </p:pic>
      <p:pic>
        <p:nvPicPr>
          <p:cNvPr id="36" name="Picture 35" descr="A blue line with black text&#10;&#10;Description automatically generated">
            <a:extLst>
              <a:ext uri="{FF2B5EF4-FFF2-40B4-BE49-F238E27FC236}">
                <a16:creationId xmlns:a16="http://schemas.microsoft.com/office/drawing/2014/main" id="{C6DEB083-82E0-6E42-A28E-200C96DA0A80}"/>
              </a:ext>
            </a:extLst>
          </p:cNvPr>
          <p:cNvPicPr>
            <a:picLocks noChangeAspect="1"/>
          </p:cNvPicPr>
          <p:nvPr/>
        </p:nvPicPr>
        <p:blipFill>
          <a:blip r:embed="rId6"/>
          <a:stretch>
            <a:fillRect/>
          </a:stretch>
        </p:blipFill>
        <p:spPr>
          <a:xfrm>
            <a:off x="4249519" y="4863415"/>
            <a:ext cx="6370622" cy="869884"/>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6DDB25-D93D-4D4D-8203-07D936ED93BA}"/>
                  </a:ext>
                </a:extLst>
              </p:cNvPr>
              <p:cNvSpPr txBox="1"/>
              <p:nvPr/>
            </p:nvSpPr>
            <p:spPr>
              <a:xfrm>
                <a:off x="8364902" y="1315918"/>
                <a:ext cx="2124108" cy="297325"/>
              </a:xfrm>
              <a:prstGeom prst="rect">
                <a:avLst/>
              </a:prstGeom>
              <a:noFill/>
            </p:spPr>
            <p:txBody>
              <a:bodyPr wrap="none" rtlCol="0">
                <a:spAutoFit/>
              </a:bodyPr>
              <a:lstStyle/>
              <a:p>
                <a:pPr defTabSz="338328">
                  <a:spcAft>
                    <a:spcPts val="600"/>
                  </a:spcAft>
                </a:pPr>
                <a:r>
                  <a:rPr lang="en-US" sz="1332" kern="1200" dirty="0">
                    <a:solidFill>
                      <a:srgbClr val="555555"/>
                    </a:solidFill>
                    <a:latin typeface="+mn-lt"/>
                    <a:ea typeface="+mn-ea"/>
                    <a:cs typeface="+mn-cs"/>
                  </a:rPr>
                  <a:t>Mode 1: cos(20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r>
                      <a:rPr lang="en-US" sz="1332" i="1" kern="1200">
                        <a:solidFill>
                          <a:srgbClr val="555555"/>
                        </a:solidFill>
                        <a:latin typeface="Cambria Math" panose="02040503050406030204" pitchFamily="18" charset="0"/>
                        <a:ea typeface="Cambria Math" panose="02040503050406030204" pitchFamily="18" charset="0"/>
                        <a:cs typeface="+mn-cs"/>
                      </a:rPr>
                      <m:t>+1.5</m:t>
                    </m:r>
                  </m:oMath>
                </a14:m>
                <a:r>
                  <a:rPr lang="en-US" sz="1332" kern="1200" dirty="0">
                    <a:solidFill>
                      <a:srgbClr val="555555"/>
                    </a:solidFill>
                    <a:latin typeface="+mn-lt"/>
                    <a:ea typeface="+mn-ea"/>
                    <a:cs typeface="+mn-cs"/>
                  </a:rPr>
                  <a:t>)</a:t>
                </a:r>
                <a:endParaRPr lang="en-US" dirty="0"/>
              </a:p>
            </p:txBody>
          </p:sp>
        </mc:Choice>
        <mc:Fallback xmlns="">
          <p:sp>
            <p:nvSpPr>
              <p:cNvPr id="39" name="TextBox 38">
                <a:extLst>
                  <a:ext uri="{FF2B5EF4-FFF2-40B4-BE49-F238E27FC236}">
                    <a16:creationId xmlns:a16="http://schemas.microsoft.com/office/drawing/2014/main" id="{DA6DDB25-D93D-4D4D-8203-07D936ED93BA}"/>
                  </a:ext>
                </a:extLst>
              </p:cNvPr>
              <p:cNvSpPr txBox="1">
                <a:spLocks noRot="1" noChangeAspect="1" noMove="1" noResize="1" noEditPoints="1" noAdjustHandles="1" noChangeArrowheads="1" noChangeShapeType="1" noTextEdit="1"/>
              </p:cNvSpPr>
              <p:nvPr/>
            </p:nvSpPr>
            <p:spPr>
              <a:xfrm>
                <a:off x="8364902" y="1315918"/>
                <a:ext cx="2124108" cy="297325"/>
              </a:xfrm>
              <a:prstGeom prst="rect">
                <a:avLst/>
              </a:prstGeom>
              <a:blipFill>
                <a:blip r:embed="rId7"/>
                <a:stretch>
                  <a:fillRect l="-59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C53D17-AFEE-8143-A097-57612E5744A1}"/>
                  </a:ext>
                </a:extLst>
              </p:cNvPr>
              <p:cNvSpPr txBox="1"/>
              <p:nvPr/>
            </p:nvSpPr>
            <p:spPr>
              <a:xfrm>
                <a:off x="1917015" y="2767251"/>
                <a:ext cx="2124108" cy="297325"/>
              </a:xfrm>
              <a:prstGeom prst="rect">
                <a:avLst/>
              </a:prstGeom>
              <a:noFill/>
            </p:spPr>
            <p:txBody>
              <a:bodyPr wrap="none" rtlCol="0">
                <a:spAutoFit/>
              </a:bodyPr>
              <a:lstStyle/>
              <a:p>
                <a:pPr defTabSz="338328">
                  <a:spcAft>
                    <a:spcPts val="600"/>
                  </a:spcAft>
                </a:pPr>
                <a:r>
                  <a:rPr lang="en-US" sz="1332" kern="1200">
                    <a:solidFill>
                      <a:srgbClr val="555555"/>
                    </a:solidFill>
                    <a:latin typeface="+mn-lt"/>
                    <a:ea typeface="+mn-ea"/>
                    <a:cs typeface="+mn-cs"/>
                  </a:rPr>
                  <a:t>Mode 2: cos(40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r>
                      <a:rPr lang="en-US" sz="1332" i="1" kern="1200">
                        <a:solidFill>
                          <a:srgbClr val="555555"/>
                        </a:solidFill>
                        <a:latin typeface="Cambria Math" panose="02040503050406030204" pitchFamily="18" charset="0"/>
                        <a:ea typeface="Cambria Math" panose="02040503050406030204" pitchFamily="18" charset="0"/>
                        <a:cs typeface="+mn-cs"/>
                      </a:rPr>
                      <m:t>+2.0</m:t>
                    </m:r>
                  </m:oMath>
                </a14:m>
                <a:r>
                  <a:rPr lang="en-US" sz="1332" kern="1200">
                    <a:solidFill>
                      <a:srgbClr val="555555"/>
                    </a:solidFill>
                    <a:latin typeface="+mn-lt"/>
                    <a:ea typeface="+mn-ea"/>
                    <a:cs typeface="+mn-cs"/>
                  </a:rPr>
                  <a:t>)</a:t>
                </a:r>
                <a:endParaRPr lang="en-US"/>
              </a:p>
            </p:txBody>
          </p:sp>
        </mc:Choice>
        <mc:Fallback xmlns="">
          <p:sp>
            <p:nvSpPr>
              <p:cNvPr id="42" name="TextBox 41">
                <a:extLst>
                  <a:ext uri="{FF2B5EF4-FFF2-40B4-BE49-F238E27FC236}">
                    <a16:creationId xmlns:a16="http://schemas.microsoft.com/office/drawing/2014/main" id="{01C53D17-AFEE-8143-A097-57612E5744A1}"/>
                  </a:ext>
                </a:extLst>
              </p:cNvPr>
              <p:cNvSpPr txBox="1">
                <a:spLocks noRot="1" noChangeAspect="1" noMove="1" noResize="1" noEditPoints="1" noAdjustHandles="1" noChangeArrowheads="1" noChangeShapeType="1" noTextEdit="1"/>
              </p:cNvSpPr>
              <p:nvPr/>
            </p:nvSpPr>
            <p:spPr>
              <a:xfrm>
                <a:off x="1917015" y="2767251"/>
                <a:ext cx="2124108" cy="297325"/>
              </a:xfrm>
              <a:prstGeom prst="rect">
                <a:avLst/>
              </a:prstGeom>
              <a:blipFill>
                <a:blip r:embed="rId8"/>
                <a:stretch>
                  <a:fillRect l="-592"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3ACA071-7918-8846-B129-152FE89C937A}"/>
                  </a:ext>
                </a:extLst>
              </p:cNvPr>
              <p:cNvSpPr txBox="1"/>
              <p:nvPr/>
            </p:nvSpPr>
            <p:spPr>
              <a:xfrm>
                <a:off x="8364902" y="3925301"/>
                <a:ext cx="2124108" cy="297325"/>
              </a:xfrm>
              <a:prstGeom prst="rect">
                <a:avLst/>
              </a:prstGeom>
              <a:noFill/>
            </p:spPr>
            <p:txBody>
              <a:bodyPr wrap="none" rtlCol="0">
                <a:spAutoFit/>
              </a:bodyPr>
              <a:lstStyle/>
              <a:p>
                <a:pPr defTabSz="338328">
                  <a:spcAft>
                    <a:spcPts val="600"/>
                  </a:spcAft>
                </a:pPr>
                <a:r>
                  <a:rPr lang="en-US" sz="1332" kern="1200">
                    <a:solidFill>
                      <a:srgbClr val="555555"/>
                    </a:solidFill>
                    <a:latin typeface="+mn-lt"/>
                    <a:ea typeface="+mn-ea"/>
                    <a:cs typeface="+mn-cs"/>
                  </a:rPr>
                  <a:t>Mode 3: cos(60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r>
                      <a:rPr lang="en-US" sz="1332" i="1" kern="1200">
                        <a:solidFill>
                          <a:srgbClr val="555555"/>
                        </a:solidFill>
                        <a:latin typeface="Cambria Math" panose="02040503050406030204" pitchFamily="18" charset="0"/>
                        <a:ea typeface="Cambria Math" panose="02040503050406030204" pitchFamily="18" charset="0"/>
                        <a:cs typeface="+mn-cs"/>
                      </a:rPr>
                      <m:t>−1.5</m:t>
                    </m:r>
                  </m:oMath>
                </a14:m>
                <a:r>
                  <a:rPr lang="en-US" sz="1332" kern="1200">
                    <a:solidFill>
                      <a:srgbClr val="555555"/>
                    </a:solidFill>
                    <a:latin typeface="+mn-lt"/>
                    <a:ea typeface="+mn-ea"/>
                    <a:cs typeface="+mn-cs"/>
                  </a:rPr>
                  <a:t>)</a:t>
                </a:r>
                <a:endParaRPr lang="en-US"/>
              </a:p>
            </p:txBody>
          </p:sp>
        </mc:Choice>
        <mc:Fallback xmlns="">
          <p:sp>
            <p:nvSpPr>
              <p:cNvPr id="44" name="TextBox 43">
                <a:extLst>
                  <a:ext uri="{FF2B5EF4-FFF2-40B4-BE49-F238E27FC236}">
                    <a16:creationId xmlns:a16="http://schemas.microsoft.com/office/drawing/2014/main" id="{73ACA071-7918-8846-B129-152FE89C937A}"/>
                  </a:ext>
                </a:extLst>
              </p:cNvPr>
              <p:cNvSpPr txBox="1">
                <a:spLocks noRot="1" noChangeAspect="1" noMove="1" noResize="1" noEditPoints="1" noAdjustHandles="1" noChangeArrowheads="1" noChangeShapeType="1" noTextEdit="1"/>
              </p:cNvSpPr>
              <p:nvPr/>
            </p:nvSpPr>
            <p:spPr>
              <a:xfrm>
                <a:off x="8364902" y="3925301"/>
                <a:ext cx="2124108" cy="297325"/>
              </a:xfrm>
              <a:prstGeom prst="rect">
                <a:avLst/>
              </a:prstGeom>
              <a:blipFill>
                <a:blip r:embed="rId9"/>
                <a:stretch>
                  <a:fillRect l="-592" t="-416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296C5EF-026D-314D-86E1-0B52C8C015AA}"/>
                  </a:ext>
                </a:extLst>
              </p:cNvPr>
              <p:cNvSpPr txBox="1"/>
              <p:nvPr/>
            </p:nvSpPr>
            <p:spPr>
              <a:xfrm>
                <a:off x="1917015" y="5120774"/>
                <a:ext cx="2160976" cy="297325"/>
              </a:xfrm>
              <a:prstGeom prst="rect">
                <a:avLst/>
              </a:prstGeom>
              <a:noFill/>
            </p:spPr>
            <p:txBody>
              <a:bodyPr wrap="none" rtlCol="0">
                <a:spAutoFit/>
              </a:bodyPr>
              <a:lstStyle/>
              <a:p>
                <a:pPr defTabSz="338328">
                  <a:spcAft>
                    <a:spcPts val="600"/>
                  </a:spcAft>
                </a:pPr>
                <a:r>
                  <a:rPr lang="en-US" sz="1332" kern="1200">
                    <a:solidFill>
                      <a:srgbClr val="555555"/>
                    </a:solidFill>
                    <a:latin typeface="+mn-lt"/>
                    <a:ea typeface="+mn-ea"/>
                    <a:cs typeface="+mn-cs"/>
                  </a:rPr>
                  <a:t>Mode 4: cos(80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r>
                      <a:rPr lang="en-US" sz="1332" i="1" kern="1200">
                        <a:solidFill>
                          <a:srgbClr val="555555"/>
                        </a:solidFill>
                        <a:latin typeface="Cambria Math" panose="02040503050406030204" pitchFamily="18" charset="0"/>
                        <a:ea typeface="Cambria Math" panose="02040503050406030204" pitchFamily="18" charset="0"/>
                        <a:cs typeface="+mn-cs"/>
                      </a:rPr>
                      <m:t> −3.0</m:t>
                    </m:r>
                  </m:oMath>
                </a14:m>
                <a:r>
                  <a:rPr lang="en-US" sz="1332" kern="1200">
                    <a:solidFill>
                      <a:srgbClr val="555555"/>
                    </a:solidFill>
                    <a:latin typeface="+mn-lt"/>
                    <a:ea typeface="+mn-ea"/>
                    <a:cs typeface="+mn-cs"/>
                  </a:rPr>
                  <a:t>)</a:t>
                </a:r>
                <a:endParaRPr lang="en-US"/>
              </a:p>
            </p:txBody>
          </p:sp>
        </mc:Choice>
        <mc:Fallback xmlns="">
          <p:sp>
            <p:nvSpPr>
              <p:cNvPr id="46" name="TextBox 45">
                <a:extLst>
                  <a:ext uri="{FF2B5EF4-FFF2-40B4-BE49-F238E27FC236}">
                    <a16:creationId xmlns:a16="http://schemas.microsoft.com/office/drawing/2014/main" id="{E296C5EF-026D-314D-86E1-0B52C8C015AA}"/>
                  </a:ext>
                </a:extLst>
              </p:cNvPr>
              <p:cNvSpPr txBox="1">
                <a:spLocks noRot="1" noChangeAspect="1" noMove="1" noResize="1" noEditPoints="1" noAdjustHandles="1" noChangeArrowheads="1" noChangeShapeType="1" noTextEdit="1"/>
              </p:cNvSpPr>
              <p:nvPr/>
            </p:nvSpPr>
            <p:spPr>
              <a:xfrm>
                <a:off x="1917015" y="5120774"/>
                <a:ext cx="2160976" cy="297325"/>
              </a:xfrm>
              <a:prstGeom prst="rect">
                <a:avLst/>
              </a:prstGeom>
              <a:blipFill>
                <a:blip r:embed="rId10"/>
                <a:stretch>
                  <a:fillRect l="-581" t="-4167" b="-20833"/>
                </a:stretch>
              </a:blipFill>
            </p:spPr>
            <p:txBody>
              <a:bodyPr/>
              <a:lstStyle/>
              <a:p>
                <a:r>
                  <a:rPr lang="en-US">
                    <a:noFill/>
                  </a:rPr>
                  <a:t> </a:t>
                </a:r>
              </a:p>
            </p:txBody>
          </p:sp>
        </mc:Fallback>
      </mc:AlternateContent>
    </p:spTree>
    <p:extLst>
      <p:ext uri="{BB962C8B-B14F-4D97-AF65-F5344CB8AC3E}">
        <p14:creationId xmlns:p14="http://schemas.microsoft.com/office/powerpoint/2010/main" val="307991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5CD4-AA39-4B46-A87E-BAFF6DAFB48C}"/>
              </a:ext>
            </a:extLst>
          </p:cNvPr>
          <p:cNvSpPr>
            <a:spLocks noGrp="1"/>
          </p:cNvSpPr>
          <p:nvPr>
            <p:ph type="title"/>
          </p:nvPr>
        </p:nvSpPr>
        <p:spPr/>
        <p:txBody>
          <a:bodyPr/>
          <a:lstStyle/>
          <a:p>
            <a:r>
              <a:rPr lang="en-US" dirty="0"/>
              <a:t>Superposition of these 4 modes</a:t>
            </a:r>
          </a:p>
        </p:txBody>
      </p:sp>
      <p:pic>
        <p:nvPicPr>
          <p:cNvPr id="6" name="Content Placeholder 5" descr="A graph showing a number of times&#10;&#10;Description automatically generated with medium confidence">
            <a:extLst>
              <a:ext uri="{FF2B5EF4-FFF2-40B4-BE49-F238E27FC236}">
                <a16:creationId xmlns:a16="http://schemas.microsoft.com/office/drawing/2014/main" id="{D0732DA6-F924-7148-BC25-CFE89E3463F0}"/>
              </a:ext>
            </a:extLst>
          </p:cNvPr>
          <p:cNvPicPr>
            <a:picLocks noGrp="1" noChangeAspect="1"/>
          </p:cNvPicPr>
          <p:nvPr>
            <p:ph idx="1"/>
          </p:nvPr>
        </p:nvPicPr>
        <p:blipFill>
          <a:blip r:embed="rId2"/>
          <a:stretch>
            <a:fillRect/>
          </a:stretch>
        </p:blipFill>
        <p:spPr>
          <a:xfrm>
            <a:off x="1141411" y="2739342"/>
            <a:ext cx="9906000" cy="1379316"/>
          </a:xfrm>
        </p:spPr>
      </p:pic>
      <p:sp>
        <p:nvSpPr>
          <p:cNvPr id="4" name="Slide Number Placeholder 3">
            <a:extLst>
              <a:ext uri="{FF2B5EF4-FFF2-40B4-BE49-F238E27FC236}">
                <a16:creationId xmlns:a16="http://schemas.microsoft.com/office/drawing/2014/main" id="{66037350-7C8D-7A44-AFC9-9B4B5A56350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8" name="Picture 7" descr="A graph showing a line&#10;&#10;Description automatically generated with medium confidence">
            <a:extLst>
              <a:ext uri="{FF2B5EF4-FFF2-40B4-BE49-F238E27FC236}">
                <a16:creationId xmlns:a16="http://schemas.microsoft.com/office/drawing/2014/main" id="{8838ABFF-416A-B747-9FDC-AAD1EA3E7675}"/>
              </a:ext>
            </a:extLst>
          </p:cNvPr>
          <p:cNvPicPr>
            <a:picLocks noChangeAspect="1"/>
          </p:cNvPicPr>
          <p:nvPr/>
        </p:nvPicPr>
        <p:blipFill>
          <a:blip r:embed="rId3"/>
          <a:stretch>
            <a:fillRect/>
          </a:stretch>
        </p:blipFill>
        <p:spPr>
          <a:xfrm>
            <a:off x="1141411" y="4279216"/>
            <a:ext cx="9923768" cy="1378800"/>
          </a:xfrm>
          <a:prstGeom prst="rect">
            <a:avLst/>
          </a:prstGeom>
        </p:spPr>
      </p:pic>
    </p:spTree>
    <p:extLst>
      <p:ext uri="{BB962C8B-B14F-4D97-AF65-F5344CB8AC3E}">
        <p14:creationId xmlns:p14="http://schemas.microsoft.com/office/powerpoint/2010/main" val="34375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789482-8279-CF4F-8B57-27D41123E904}"/>
              </a:ext>
            </a:extLst>
          </p:cNvPr>
          <p:cNvSpPr/>
          <p:nvPr/>
        </p:nvSpPr>
        <p:spPr>
          <a:xfrm>
            <a:off x="720436" y="540327"/>
            <a:ext cx="10723419" cy="5833761"/>
          </a:xfrm>
          <a:prstGeom prst="rect">
            <a:avLst/>
          </a:prstGeom>
          <a:solidFill>
            <a:schemeClr val="tx1"/>
          </a:solidFill>
          <a:effectLst>
            <a:softEdge rad="1156823"/>
          </a:effectLst>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2D08877-EDFD-F84C-AC56-C43FFAB6CAE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Slide Number Placeholder 3">
            <a:extLst>
              <a:ext uri="{FF2B5EF4-FFF2-40B4-BE49-F238E27FC236}">
                <a16:creationId xmlns:a16="http://schemas.microsoft.com/office/drawing/2014/main" id="{DC024250-AB5C-8B4D-936D-4F9B0B8ACDF9}"/>
              </a:ext>
            </a:extLst>
          </p:cNvPr>
          <p:cNvSpPr>
            <a:spLocks/>
          </p:cNvSpPr>
          <p:nvPr/>
        </p:nvSpPr>
        <p:spPr>
          <a:xfrm>
            <a:off x="9380103" y="5462959"/>
            <a:ext cx="408086" cy="270340"/>
          </a:xfrm>
          <a:prstGeom prst="rect">
            <a:avLst/>
          </a:prstGeom>
        </p:spPr>
        <p:txBody>
          <a:bodyPr/>
          <a:lstStyle/>
          <a:p>
            <a:pPr defTabSz="338328">
              <a:spcAft>
                <a:spcPts val="600"/>
              </a:spcAft>
            </a:pPr>
            <a:fld id="{D57F1E4F-1CFF-5643-939E-217C01CDF565}" type="slidenum">
              <a:rPr lang="en-US" sz="1332" kern="1200">
                <a:solidFill>
                  <a:srgbClr val="555555"/>
                </a:solidFill>
                <a:latin typeface="+mn-lt"/>
                <a:ea typeface="+mn-ea"/>
                <a:cs typeface="+mn-cs"/>
              </a:rPr>
              <a:pPr defTabSz="338328">
                <a:spcAft>
                  <a:spcPts val="600"/>
                </a:spcAft>
              </a:pPr>
              <a:t>15</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5EC6B4-7D6E-C24C-806B-F63924B377E0}"/>
                  </a:ext>
                </a:extLst>
              </p:cNvPr>
              <p:cNvSpPr txBox="1"/>
              <p:nvPr/>
            </p:nvSpPr>
            <p:spPr>
              <a:xfrm>
                <a:off x="8364902" y="1426758"/>
                <a:ext cx="1695657" cy="297325"/>
              </a:xfrm>
              <a:prstGeom prst="rect">
                <a:avLst/>
              </a:prstGeom>
              <a:noFill/>
            </p:spPr>
            <p:txBody>
              <a:bodyPr wrap="none" rtlCol="0">
                <a:spAutoFit/>
              </a:bodyPr>
              <a:lstStyle/>
              <a:p>
                <a:pPr defTabSz="338328">
                  <a:spcAft>
                    <a:spcPts val="600"/>
                  </a:spcAft>
                </a:pPr>
                <a:r>
                  <a:rPr lang="en-US" sz="1332" kern="1200" dirty="0">
                    <a:solidFill>
                      <a:srgbClr val="555555"/>
                    </a:solidFill>
                    <a:latin typeface="+mn-lt"/>
                    <a:ea typeface="+mn-ea"/>
                    <a:cs typeface="+mn-cs"/>
                  </a:rPr>
                  <a:t>Mode 1: cos(20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oMath>
                </a14:m>
                <a:r>
                  <a:rPr lang="en-US" sz="1332" kern="1200" dirty="0">
                    <a:solidFill>
                      <a:srgbClr val="555555"/>
                    </a:solidFill>
                    <a:latin typeface="+mn-lt"/>
                    <a:ea typeface="+mn-ea"/>
                    <a:cs typeface="+mn-cs"/>
                  </a:rPr>
                  <a:t>)</a:t>
                </a:r>
                <a:endParaRPr lang="en-US" dirty="0"/>
              </a:p>
            </p:txBody>
          </p:sp>
        </mc:Choice>
        <mc:Fallback xmlns="">
          <p:sp>
            <p:nvSpPr>
              <p:cNvPr id="10" name="TextBox 9">
                <a:extLst>
                  <a:ext uri="{FF2B5EF4-FFF2-40B4-BE49-F238E27FC236}">
                    <a16:creationId xmlns:a16="http://schemas.microsoft.com/office/drawing/2014/main" id="{DF5EC6B4-7D6E-C24C-806B-F63924B377E0}"/>
                  </a:ext>
                </a:extLst>
              </p:cNvPr>
              <p:cNvSpPr txBox="1">
                <a:spLocks noRot="1" noChangeAspect="1" noMove="1" noResize="1" noEditPoints="1" noAdjustHandles="1" noChangeArrowheads="1" noChangeShapeType="1" noTextEdit="1"/>
              </p:cNvSpPr>
              <p:nvPr/>
            </p:nvSpPr>
            <p:spPr>
              <a:xfrm>
                <a:off x="8364902" y="1426758"/>
                <a:ext cx="1695657" cy="297325"/>
              </a:xfrm>
              <a:prstGeom prst="rect">
                <a:avLst/>
              </a:prstGeom>
              <a:blipFill>
                <a:blip r:embed="rId2"/>
                <a:stretch>
                  <a:fillRect l="-746" t="-4167"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7100D0-5242-9E44-8A86-9984AC1D7226}"/>
                  </a:ext>
                </a:extLst>
              </p:cNvPr>
              <p:cNvSpPr txBox="1"/>
              <p:nvPr/>
            </p:nvSpPr>
            <p:spPr>
              <a:xfrm>
                <a:off x="1917015" y="2711831"/>
                <a:ext cx="1695657" cy="297325"/>
              </a:xfrm>
              <a:prstGeom prst="rect">
                <a:avLst/>
              </a:prstGeom>
              <a:noFill/>
            </p:spPr>
            <p:txBody>
              <a:bodyPr wrap="none" rtlCol="0">
                <a:spAutoFit/>
              </a:bodyPr>
              <a:lstStyle/>
              <a:p>
                <a:pPr defTabSz="338328">
                  <a:spcAft>
                    <a:spcPts val="600"/>
                  </a:spcAft>
                </a:pPr>
                <a:r>
                  <a:rPr lang="en-US" sz="1332" kern="1200" dirty="0">
                    <a:solidFill>
                      <a:srgbClr val="555555"/>
                    </a:solidFill>
                    <a:latin typeface="+mn-lt"/>
                    <a:ea typeface="+mn-ea"/>
                    <a:cs typeface="+mn-cs"/>
                  </a:rPr>
                  <a:t>Mode 2: cos(40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oMath>
                </a14:m>
                <a:r>
                  <a:rPr lang="en-US" sz="1332" kern="1200" dirty="0">
                    <a:solidFill>
                      <a:srgbClr val="555555"/>
                    </a:solidFill>
                    <a:latin typeface="+mn-lt"/>
                    <a:ea typeface="+mn-ea"/>
                    <a:cs typeface="+mn-cs"/>
                  </a:rPr>
                  <a:t>)</a:t>
                </a:r>
                <a:endParaRPr lang="en-US" dirty="0"/>
              </a:p>
            </p:txBody>
          </p:sp>
        </mc:Choice>
        <mc:Fallback xmlns="">
          <p:sp>
            <p:nvSpPr>
              <p:cNvPr id="11" name="TextBox 10">
                <a:extLst>
                  <a:ext uri="{FF2B5EF4-FFF2-40B4-BE49-F238E27FC236}">
                    <a16:creationId xmlns:a16="http://schemas.microsoft.com/office/drawing/2014/main" id="{F27100D0-5242-9E44-8A86-9984AC1D7226}"/>
                  </a:ext>
                </a:extLst>
              </p:cNvPr>
              <p:cNvSpPr txBox="1">
                <a:spLocks noRot="1" noChangeAspect="1" noMove="1" noResize="1" noEditPoints="1" noAdjustHandles="1" noChangeArrowheads="1" noChangeShapeType="1" noTextEdit="1"/>
              </p:cNvSpPr>
              <p:nvPr/>
            </p:nvSpPr>
            <p:spPr>
              <a:xfrm>
                <a:off x="1917015" y="2711831"/>
                <a:ext cx="1695657" cy="297325"/>
              </a:xfrm>
              <a:prstGeom prst="rect">
                <a:avLst/>
              </a:prstGeom>
              <a:blipFill>
                <a:blip r:embed="rId3"/>
                <a:stretch>
                  <a:fillRect l="-7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155E3B-3204-7247-B4C8-5E6D6678C3B8}"/>
                  </a:ext>
                </a:extLst>
              </p:cNvPr>
              <p:cNvSpPr txBox="1"/>
              <p:nvPr/>
            </p:nvSpPr>
            <p:spPr>
              <a:xfrm>
                <a:off x="8364902" y="3980721"/>
                <a:ext cx="1695657" cy="297325"/>
              </a:xfrm>
              <a:prstGeom prst="rect">
                <a:avLst/>
              </a:prstGeom>
              <a:noFill/>
            </p:spPr>
            <p:txBody>
              <a:bodyPr wrap="none" rtlCol="0">
                <a:spAutoFit/>
              </a:bodyPr>
              <a:lstStyle/>
              <a:p>
                <a:pPr defTabSz="338328">
                  <a:spcAft>
                    <a:spcPts val="600"/>
                  </a:spcAft>
                </a:pPr>
                <a:r>
                  <a:rPr lang="en-US" sz="1332" kern="1200" dirty="0">
                    <a:solidFill>
                      <a:srgbClr val="555555"/>
                    </a:solidFill>
                    <a:latin typeface="+mn-lt"/>
                    <a:ea typeface="+mn-ea"/>
                    <a:cs typeface="+mn-cs"/>
                  </a:rPr>
                  <a:t>Mode 3: cos(60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oMath>
                </a14:m>
                <a:r>
                  <a:rPr lang="en-US" sz="1332" kern="1200" dirty="0">
                    <a:solidFill>
                      <a:srgbClr val="555555"/>
                    </a:solidFill>
                    <a:latin typeface="+mn-lt"/>
                    <a:ea typeface="+mn-ea"/>
                    <a:cs typeface="+mn-cs"/>
                  </a:rPr>
                  <a:t>)</a:t>
                </a:r>
                <a:endParaRPr lang="en-US" dirty="0"/>
              </a:p>
            </p:txBody>
          </p:sp>
        </mc:Choice>
        <mc:Fallback xmlns="">
          <p:sp>
            <p:nvSpPr>
              <p:cNvPr id="12" name="TextBox 11">
                <a:extLst>
                  <a:ext uri="{FF2B5EF4-FFF2-40B4-BE49-F238E27FC236}">
                    <a16:creationId xmlns:a16="http://schemas.microsoft.com/office/drawing/2014/main" id="{54155E3B-3204-7247-B4C8-5E6D6678C3B8}"/>
                  </a:ext>
                </a:extLst>
              </p:cNvPr>
              <p:cNvSpPr txBox="1">
                <a:spLocks noRot="1" noChangeAspect="1" noMove="1" noResize="1" noEditPoints="1" noAdjustHandles="1" noChangeArrowheads="1" noChangeShapeType="1" noTextEdit="1"/>
              </p:cNvSpPr>
              <p:nvPr/>
            </p:nvSpPr>
            <p:spPr>
              <a:xfrm>
                <a:off x="8364902" y="3980721"/>
                <a:ext cx="1695657" cy="297325"/>
              </a:xfrm>
              <a:prstGeom prst="rect">
                <a:avLst/>
              </a:prstGeom>
              <a:blipFill>
                <a:blip r:embed="rId4"/>
                <a:stretch>
                  <a:fillRect l="-746" t="-4167"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06C6F8-FFFF-3741-A2EA-83984FE534D2}"/>
                  </a:ext>
                </a:extLst>
              </p:cNvPr>
              <p:cNvSpPr txBox="1"/>
              <p:nvPr/>
            </p:nvSpPr>
            <p:spPr>
              <a:xfrm>
                <a:off x="1917015" y="5120774"/>
                <a:ext cx="1732526" cy="297325"/>
              </a:xfrm>
              <a:prstGeom prst="rect">
                <a:avLst/>
              </a:prstGeom>
              <a:noFill/>
            </p:spPr>
            <p:txBody>
              <a:bodyPr wrap="none" rtlCol="0">
                <a:spAutoFit/>
              </a:bodyPr>
              <a:lstStyle/>
              <a:p>
                <a:pPr defTabSz="338328">
                  <a:spcAft>
                    <a:spcPts val="600"/>
                  </a:spcAft>
                </a:pPr>
                <a:r>
                  <a:rPr lang="en-US" sz="1332" kern="1200" dirty="0">
                    <a:solidFill>
                      <a:srgbClr val="555555"/>
                    </a:solidFill>
                    <a:latin typeface="+mn-lt"/>
                    <a:ea typeface="+mn-ea"/>
                    <a:cs typeface="+mn-cs"/>
                  </a:rPr>
                  <a:t>Mode 4: cos(80</a:t>
                </a:r>
                <a14:m>
                  <m:oMath xmlns:m="http://schemas.openxmlformats.org/officeDocument/2006/math">
                    <m:r>
                      <a:rPr lang="en-US" sz="1332" i="1" kern="1200">
                        <a:solidFill>
                          <a:srgbClr val="555555"/>
                        </a:solidFill>
                        <a:latin typeface="Cambria Math" panose="02040503050406030204" pitchFamily="18" charset="0"/>
                        <a:ea typeface="Cambria Math" panose="02040503050406030204" pitchFamily="18" charset="0"/>
                        <a:cs typeface="+mn-cs"/>
                      </a:rPr>
                      <m:t>𝜋</m:t>
                    </m:r>
                    <m:r>
                      <a:rPr lang="en-US" sz="1332" i="1" kern="1200">
                        <a:solidFill>
                          <a:srgbClr val="555555"/>
                        </a:solidFill>
                        <a:latin typeface="Cambria Math" panose="02040503050406030204" pitchFamily="18" charset="0"/>
                        <a:ea typeface="Cambria Math" panose="02040503050406030204" pitchFamily="18" charset="0"/>
                        <a:cs typeface="+mn-cs"/>
                      </a:rPr>
                      <m:t>𝑡</m:t>
                    </m:r>
                    <m:r>
                      <a:rPr lang="en-US" sz="1332" i="1" kern="1200">
                        <a:solidFill>
                          <a:srgbClr val="555555"/>
                        </a:solidFill>
                        <a:latin typeface="Cambria Math" panose="02040503050406030204" pitchFamily="18" charset="0"/>
                        <a:ea typeface="Cambria Math" panose="02040503050406030204" pitchFamily="18" charset="0"/>
                        <a:cs typeface="+mn-cs"/>
                      </a:rPr>
                      <m:t> </m:t>
                    </m:r>
                  </m:oMath>
                </a14:m>
                <a:r>
                  <a:rPr lang="en-US" sz="1332" kern="1200" dirty="0">
                    <a:solidFill>
                      <a:srgbClr val="555555"/>
                    </a:solidFill>
                    <a:latin typeface="+mn-lt"/>
                    <a:ea typeface="+mn-ea"/>
                    <a:cs typeface="+mn-cs"/>
                  </a:rPr>
                  <a:t>)</a:t>
                </a:r>
                <a:endParaRPr lang="en-US" dirty="0"/>
              </a:p>
            </p:txBody>
          </p:sp>
        </mc:Choice>
        <mc:Fallback xmlns="">
          <p:sp>
            <p:nvSpPr>
              <p:cNvPr id="13" name="TextBox 12">
                <a:extLst>
                  <a:ext uri="{FF2B5EF4-FFF2-40B4-BE49-F238E27FC236}">
                    <a16:creationId xmlns:a16="http://schemas.microsoft.com/office/drawing/2014/main" id="{1006C6F8-FFFF-3741-A2EA-83984FE534D2}"/>
                  </a:ext>
                </a:extLst>
              </p:cNvPr>
              <p:cNvSpPr txBox="1">
                <a:spLocks noRot="1" noChangeAspect="1" noMove="1" noResize="1" noEditPoints="1" noAdjustHandles="1" noChangeArrowheads="1" noChangeShapeType="1" noTextEdit="1"/>
              </p:cNvSpPr>
              <p:nvPr/>
            </p:nvSpPr>
            <p:spPr>
              <a:xfrm>
                <a:off x="1917015" y="5120774"/>
                <a:ext cx="1732526" cy="297325"/>
              </a:xfrm>
              <a:prstGeom prst="rect">
                <a:avLst/>
              </a:prstGeom>
              <a:blipFill>
                <a:blip r:embed="rId5"/>
                <a:stretch>
                  <a:fillRect l="-725" t="-4167" b="-20833"/>
                </a:stretch>
              </a:blipFill>
            </p:spPr>
            <p:txBody>
              <a:bodyPr/>
              <a:lstStyle/>
              <a:p>
                <a:r>
                  <a:rPr lang="en-US">
                    <a:noFill/>
                  </a:rPr>
                  <a:t> </a:t>
                </a:r>
              </a:p>
            </p:txBody>
          </p:sp>
        </mc:Fallback>
      </mc:AlternateContent>
      <p:pic>
        <p:nvPicPr>
          <p:cNvPr id="14" name="Picture 13" descr="A blue line with white text&#10;&#10;Description automatically generated with medium confidence">
            <a:extLst>
              <a:ext uri="{FF2B5EF4-FFF2-40B4-BE49-F238E27FC236}">
                <a16:creationId xmlns:a16="http://schemas.microsoft.com/office/drawing/2014/main" id="{1ED56161-6ED0-C940-8FC5-9606F56F054F}"/>
              </a:ext>
            </a:extLst>
          </p:cNvPr>
          <p:cNvPicPr>
            <a:picLocks noChangeAspect="1"/>
          </p:cNvPicPr>
          <p:nvPr/>
        </p:nvPicPr>
        <p:blipFill>
          <a:blip r:embed="rId6"/>
          <a:stretch>
            <a:fillRect/>
          </a:stretch>
        </p:blipFill>
        <p:spPr>
          <a:xfrm>
            <a:off x="4556489" y="4983356"/>
            <a:ext cx="6372000" cy="869485"/>
          </a:xfrm>
          <a:prstGeom prst="rect">
            <a:avLst/>
          </a:prstGeom>
        </p:spPr>
      </p:pic>
      <p:pic>
        <p:nvPicPr>
          <p:cNvPr id="16" name="Picture 15" descr="A diagram of a waveform&#10;&#10;Description automatically generated">
            <a:extLst>
              <a:ext uri="{FF2B5EF4-FFF2-40B4-BE49-F238E27FC236}">
                <a16:creationId xmlns:a16="http://schemas.microsoft.com/office/drawing/2014/main" id="{9374AB1B-F6D4-174E-9256-A95E130B48D3}"/>
              </a:ext>
            </a:extLst>
          </p:cNvPr>
          <p:cNvPicPr>
            <a:picLocks noChangeAspect="1"/>
          </p:cNvPicPr>
          <p:nvPr/>
        </p:nvPicPr>
        <p:blipFill>
          <a:blip r:embed="rId7"/>
          <a:stretch>
            <a:fillRect/>
          </a:stretch>
        </p:blipFill>
        <p:spPr>
          <a:xfrm>
            <a:off x="4556489" y="2510140"/>
            <a:ext cx="6372000" cy="867627"/>
          </a:xfrm>
          <a:prstGeom prst="rect">
            <a:avLst/>
          </a:prstGeom>
        </p:spPr>
      </p:pic>
      <p:pic>
        <p:nvPicPr>
          <p:cNvPr id="17" name="Content Placeholder 5" descr="A diagram of a wave&#10;&#10;Description automatically generated">
            <a:extLst>
              <a:ext uri="{FF2B5EF4-FFF2-40B4-BE49-F238E27FC236}">
                <a16:creationId xmlns:a16="http://schemas.microsoft.com/office/drawing/2014/main" id="{23CE3382-A31D-9347-8355-F2B8D6B2D650}"/>
              </a:ext>
            </a:extLst>
          </p:cNvPr>
          <p:cNvPicPr>
            <a:picLocks noGrp="1" noChangeAspect="1"/>
          </p:cNvPicPr>
          <p:nvPr>
            <p:ph idx="1"/>
          </p:nvPr>
        </p:nvPicPr>
        <p:blipFill>
          <a:blip r:embed="rId8"/>
          <a:stretch>
            <a:fillRect/>
          </a:stretch>
        </p:blipFill>
        <p:spPr>
          <a:xfrm>
            <a:off x="1194207" y="1217155"/>
            <a:ext cx="6372000" cy="867600"/>
          </a:xfrm>
        </p:spPr>
      </p:pic>
      <p:pic>
        <p:nvPicPr>
          <p:cNvPr id="18" name="Picture 17" descr="A blue line with black text&#10;&#10;Description automatically generated with medium confidence">
            <a:extLst>
              <a:ext uri="{FF2B5EF4-FFF2-40B4-BE49-F238E27FC236}">
                <a16:creationId xmlns:a16="http://schemas.microsoft.com/office/drawing/2014/main" id="{066E8225-846E-124B-B313-57B8F810090E}"/>
              </a:ext>
            </a:extLst>
          </p:cNvPr>
          <p:cNvPicPr>
            <a:picLocks noChangeAspect="1"/>
          </p:cNvPicPr>
          <p:nvPr/>
        </p:nvPicPr>
        <p:blipFill>
          <a:blip r:embed="rId9"/>
          <a:stretch>
            <a:fillRect/>
          </a:stretch>
        </p:blipFill>
        <p:spPr>
          <a:xfrm>
            <a:off x="1194207" y="3695583"/>
            <a:ext cx="6372001" cy="867600"/>
          </a:xfrm>
          <a:prstGeom prst="rect">
            <a:avLst/>
          </a:prstGeom>
        </p:spPr>
      </p:pic>
    </p:spTree>
    <p:extLst>
      <p:ext uri="{BB962C8B-B14F-4D97-AF65-F5344CB8AC3E}">
        <p14:creationId xmlns:p14="http://schemas.microsoft.com/office/powerpoint/2010/main" val="240307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03178-18FC-0F49-90C6-CF4DC70C6FCC}"/>
              </a:ext>
            </a:extLst>
          </p:cNvPr>
          <p:cNvSpPr>
            <a:spLocks noGrp="1"/>
          </p:cNvSpPr>
          <p:nvPr>
            <p:ph type="title"/>
          </p:nvPr>
        </p:nvSpPr>
        <p:spPr/>
        <p:txBody>
          <a:bodyPr/>
          <a:lstStyle/>
          <a:p>
            <a:r>
              <a:rPr lang="en-US" dirty="0"/>
              <a:t>Superposition of these 4 modes</a:t>
            </a:r>
          </a:p>
        </p:txBody>
      </p:sp>
      <p:pic>
        <p:nvPicPr>
          <p:cNvPr id="6" name="Content Placeholder 5" descr="A graph with blue lines&#10;&#10;Description automatically generated">
            <a:extLst>
              <a:ext uri="{FF2B5EF4-FFF2-40B4-BE49-F238E27FC236}">
                <a16:creationId xmlns:a16="http://schemas.microsoft.com/office/drawing/2014/main" id="{4DAE6F76-80BF-0A46-A777-944A3DB6F08F}"/>
              </a:ext>
            </a:extLst>
          </p:cNvPr>
          <p:cNvPicPr>
            <a:picLocks noGrp="1" noChangeAspect="1"/>
          </p:cNvPicPr>
          <p:nvPr>
            <p:ph idx="1"/>
          </p:nvPr>
        </p:nvPicPr>
        <p:blipFill>
          <a:blip r:embed="rId2"/>
          <a:stretch>
            <a:fillRect/>
          </a:stretch>
        </p:blipFill>
        <p:spPr>
          <a:xfrm>
            <a:off x="1141411" y="2762440"/>
            <a:ext cx="9906000" cy="1333119"/>
          </a:xfrm>
        </p:spPr>
      </p:pic>
      <p:sp>
        <p:nvSpPr>
          <p:cNvPr id="4" name="Slide Number Placeholder 3">
            <a:extLst>
              <a:ext uri="{FF2B5EF4-FFF2-40B4-BE49-F238E27FC236}">
                <a16:creationId xmlns:a16="http://schemas.microsoft.com/office/drawing/2014/main" id="{31F1A873-0AAF-7149-B9CB-9725D203C228}"/>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0" name="Picture 9" descr="A graph of a graph&#10;&#10;Description automatically generated">
            <a:extLst>
              <a:ext uri="{FF2B5EF4-FFF2-40B4-BE49-F238E27FC236}">
                <a16:creationId xmlns:a16="http://schemas.microsoft.com/office/drawing/2014/main" id="{751DA293-018E-E94B-95C7-AF5495F724D3}"/>
              </a:ext>
            </a:extLst>
          </p:cNvPr>
          <p:cNvPicPr>
            <a:picLocks noChangeAspect="1"/>
          </p:cNvPicPr>
          <p:nvPr/>
        </p:nvPicPr>
        <p:blipFill>
          <a:blip r:embed="rId3"/>
          <a:stretch>
            <a:fillRect/>
          </a:stretch>
        </p:blipFill>
        <p:spPr>
          <a:xfrm>
            <a:off x="1159181" y="4733837"/>
            <a:ext cx="9905998" cy="1332000"/>
          </a:xfrm>
          <a:prstGeom prst="rect">
            <a:avLst/>
          </a:prstGeom>
        </p:spPr>
      </p:pic>
    </p:spTree>
    <p:extLst>
      <p:ext uri="{BB962C8B-B14F-4D97-AF65-F5344CB8AC3E}">
        <p14:creationId xmlns:p14="http://schemas.microsoft.com/office/powerpoint/2010/main" val="5819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ells as seen on a microscope">
            <a:extLst>
              <a:ext uri="{FF2B5EF4-FFF2-40B4-BE49-F238E27FC236}">
                <a16:creationId xmlns:a16="http://schemas.microsoft.com/office/drawing/2014/main" id="{E329BF5D-69F8-4BF2-9078-FB940D565869}"/>
              </a:ext>
            </a:extLst>
          </p:cNvPr>
          <p:cNvPicPr>
            <a:picLocks noChangeAspect="1"/>
          </p:cNvPicPr>
          <p:nvPr/>
        </p:nvPicPr>
        <p:blipFill>
          <a:blip r:embed="rId3">
            <a:alphaModFix amt="15000"/>
          </a:blip>
          <a:srcRect t="14772" b="10228"/>
          <a:stretch/>
        </p:blipFill>
        <p:spPr>
          <a:xfrm>
            <a:off x="20" y="10"/>
            <a:ext cx="12191980" cy="6857990"/>
          </a:xfrm>
          <a:prstGeom prst="rect">
            <a:avLst/>
          </a:prstGeom>
        </p:spPr>
      </p:pic>
      <p:sp>
        <p:nvSpPr>
          <p:cNvPr id="2" name="Title 1">
            <a:extLst>
              <a:ext uri="{FF2B5EF4-FFF2-40B4-BE49-F238E27FC236}">
                <a16:creationId xmlns:a16="http://schemas.microsoft.com/office/drawing/2014/main" id="{AE1A469C-D38B-274F-AD66-64685EEBE23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Sem based applications and testing of the femtosecond laser</a:t>
            </a:r>
          </a:p>
        </p:txBody>
      </p:sp>
      <p:sp>
        <p:nvSpPr>
          <p:cNvPr id="8" name="Slide Number Placeholder 7">
            <a:extLst>
              <a:ext uri="{FF2B5EF4-FFF2-40B4-BE49-F238E27FC236}">
                <a16:creationId xmlns:a16="http://schemas.microsoft.com/office/drawing/2014/main" id="{D44DD941-730E-EA4B-AD1D-A0A34FFA91B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792964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129D-E53F-AD46-9B83-B97E3F699A4D}"/>
              </a:ext>
            </a:extLst>
          </p:cNvPr>
          <p:cNvSpPr>
            <a:spLocks noGrp="1"/>
          </p:cNvSpPr>
          <p:nvPr>
            <p:ph type="title"/>
          </p:nvPr>
        </p:nvSpPr>
        <p:spPr/>
        <p:txBody>
          <a:bodyPr/>
          <a:lstStyle/>
          <a:p>
            <a:r>
              <a:rPr lang="en-US" dirty="0"/>
              <a:t>Femtosecond micromachining</a:t>
            </a:r>
          </a:p>
        </p:txBody>
      </p:sp>
      <p:sp>
        <p:nvSpPr>
          <p:cNvPr id="3" name="Content Placeholder 2">
            <a:extLst>
              <a:ext uri="{FF2B5EF4-FFF2-40B4-BE49-F238E27FC236}">
                <a16:creationId xmlns:a16="http://schemas.microsoft.com/office/drawing/2014/main" id="{CCA7A07A-D042-8E4A-AA4C-72D0D60BA7C6}"/>
              </a:ext>
            </a:extLst>
          </p:cNvPr>
          <p:cNvSpPr>
            <a:spLocks noGrp="1"/>
          </p:cNvSpPr>
          <p:nvPr>
            <p:ph idx="1"/>
          </p:nvPr>
        </p:nvSpPr>
        <p:spPr/>
        <p:txBody>
          <a:bodyPr/>
          <a:lstStyle/>
          <a:p>
            <a:pPr>
              <a:buFont typeface="Arial" panose="020B0604020202020204" pitchFamily="34" charset="0"/>
              <a:buChar char="•"/>
            </a:pPr>
            <a:r>
              <a:rPr lang="en-US" dirty="0"/>
              <a:t>Femtosecond laser can be used for micromachining to expose the Region Of Interest (ROI) out in the open so that it can be </a:t>
            </a:r>
            <a:r>
              <a:rPr lang="en-US" dirty="0" err="1"/>
              <a:t>analysed</a:t>
            </a:r>
            <a:r>
              <a:rPr lang="en-US" dirty="0"/>
              <a:t> by the SEM (typically by Electron </a:t>
            </a:r>
            <a:r>
              <a:rPr lang="en-US" dirty="0" err="1"/>
              <a:t>BackScattered</a:t>
            </a:r>
            <a:r>
              <a:rPr lang="en-US" dirty="0"/>
              <a:t> Diffraction, EBSD).</a:t>
            </a:r>
          </a:p>
          <a:p>
            <a:pPr>
              <a:buFont typeface="Arial" panose="020B0604020202020204" pitchFamily="34" charset="0"/>
              <a:buChar char="•"/>
            </a:pPr>
            <a:r>
              <a:rPr lang="en-US" dirty="0"/>
              <a:t>In comparison to a continuous laser or a nanosecond pulsed laser, an ultra-short pulsed laser such as a femtosecond laser has minimal heat effects and instantly </a:t>
            </a:r>
            <a:r>
              <a:rPr lang="en-US" dirty="0" err="1"/>
              <a:t>vaporises</a:t>
            </a:r>
            <a:r>
              <a:rPr lang="en-US" dirty="0"/>
              <a:t> material.</a:t>
            </a:r>
          </a:p>
          <a:p>
            <a:pPr>
              <a:buFont typeface="Arial" panose="020B0604020202020204" pitchFamily="34" charset="0"/>
              <a:buChar char="•"/>
            </a:pPr>
            <a:endParaRPr lang="en-US" dirty="0"/>
          </a:p>
        </p:txBody>
      </p:sp>
      <p:sp>
        <p:nvSpPr>
          <p:cNvPr id="7" name="Slide Number Placeholder 6">
            <a:extLst>
              <a:ext uri="{FF2B5EF4-FFF2-40B4-BE49-F238E27FC236}">
                <a16:creationId xmlns:a16="http://schemas.microsoft.com/office/drawing/2014/main" id="{06BF6491-FC06-5D42-A2F6-051DE86F349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20278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327B-2153-DB4F-ABB7-5C24D78E8616}"/>
              </a:ext>
            </a:extLst>
          </p:cNvPr>
          <p:cNvSpPr>
            <a:spLocks noGrp="1"/>
          </p:cNvSpPr>
          <p:nvPr>
            <p:ph type="title"/>
          </p:nvPr>
        </p:nvSpPr>
        <p:spPr>
          <a:xfrm>
            <a:off x="1114270" y="405238"/>
            <a:ext cx="9907200" cy="720000"/>
          </a:xfrm>
        </p:spPr>
        <p:txBody>
          <a:bodyPr/>
          <a:lstStyle/>
          <a:p>
            <a:r>
              <a:rPr lang="en-US" dirty="0"/>
              <a:t>Material 1: Aluminium </a:t>
            </a:r>
          </a:p>
        </p:txBody>
      </p:sp>
      <p:graphicFrame>
        <p:nvGraphicFramePr>
          <p:cNvPr id="92" name="Content Placeholder 91">
            <a:extLst>
              <a:ext uri="{FF2B5EF4-FFF2-40B4-BE49-F238E27FC236}">
                <a16:creationId xmlns:a16="http://schemas.microsoft.com/office/drawing/2014/main" id="{F6602C61-176D-254A-BECB-4A6055C519AA}"/>
              </a:ext>
            </a:extLst>
          </p:cNvPr>
          <p:cNvGraphicFramePr>
            <a:graphicFrameLocks noGrp="1"/>
          </p:cNvGraphicFramePr>
          <p:nvPr>
            <p:ph idx="1"/>
            <p:extLst>
              <p:ext uri="{D42A27DB-BD31-4B8C-83A1-F6EECF244321}">
                <p14:modId xmlns:p14="http://schemas.microsoft.com/office/powerpoint/2010/main" val="2495295249"/>
              </p:ext>
            </p:extLst>
          </p:nvPr>
        </p:nvGraphicFramePr>
        <p:xfrm>
          <a:off x="1114270" y="2601305"/>
          <a:ext cx="9399742" cy="3929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B802205-95A1-3D46-A30A-80F5131B1B8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Oval 6">
            <a:extLst>
              <a:ext uri="{FF2B5EF4-FFF2-40B4-BE49-F238E27FC236}">
                <a16:creationId xmlns:a16="http://schemas.microsoft.com/office/drawing/2014/main" id="{41D618F4-3DF4-9747-82D5-1380430805D9}"/>
              </a:ext>
            </a:extLst>
          </p:cNvPr>
          <p:cNvSpPr/>
          <p:nvPr/>
        </p:nvSpPr>
        <p:spPr>
          <a:xfrm>
            <a:off x="8767824" y="565032"/>
            <a:ext cx="1800000" cy="1800000"/>
          </a:xfrm>
          <a:prstGeom prst="ellipse">
            <a:avLst/>
          </a:prstGeom>
          <a:noFill/>
          <a:ln>
            <a:solidFill>
              <a:srgbClr val="57A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C181E78-6F3C-DD46-B47C-C82A4191C513}"/>
              </a:ext>
            </a:extLst>
          </p:cNvPr>
          <p:cNvSpPr/>
          <p:nvPr/>
        </p:nvSpPr>
        <p:spPr>
          <a:xfrm>
            <a:off x="9767338" y="1350197"/>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3F393F5-214F-F84B-BD00-AEC812233400}"/>
              </a:ext>
            </a:extLst>
          </p:cNvPr>
          <p:cNvSpPr/>
          <p:nvPr/>
        </p:nvSpPr>
        <p:spPr>
          <a:xfrm>
            <a:off x="9775800" y="1455386"/>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72BEA6E-9EEF-9A47-8F5D-99119E181053}"/>
              </a:ext>
            </a:extLst>
          </p:cNvPr>
          <p:cNvSpPr/>
          <p:nvPr/>
        </p:nvSpPr>
        <p:spPr>
          <a:xfrm>
            <a:off x="9734978" y="159969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E0D167-A289-984E-8121-3DD80724961B}"/>
              </a:ext>
            </a:extLst>
          </p:cNvPr>
          <p:cNvSpPr/>
          <p:nvPr/>
        </p:nvSpPr>
        <p:spPr>
          <a:xfrm>
            <a:off x="9515651" y="1571809"/>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6EF8E80-72B6-D843-9E9A-2572AA092348}"/>
              </a:ext>
            </a:extLst>
          </p:cNvPr>
          <p:cNvSpPr/>
          <p:nvPr/>
        </p:nvSpPr>
        <p:spPr>
          <a:xfrm>
            <a:off x="9521391" y="1250505"/>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953C3CC-F902-E443-A8CF-4855598ACAD1}"/>
              </a:ext>
            </a:extLst>
          </p:cNvPr>
          <p:cNvSpPr/>
          <p:nvPr/>
        </p:nvSpPr>
        <p:spPr>
          <a:xfrm>
            <a:off x="9601326" y="1187338"/>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047F2AB-A46E-5043-87C2-9678F2FE99F0}"/>
              </a:ext>
            </a:extLst>
          </p:cNvPr>
          <p:cNvSpPr/>
          <p:nvPr/>
        </p:nvSpPr>
        <p:spPr>
          <a:xfrm>
            <a:off x="9803758" y="1582694"/>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F5ACB6F-1105-554F-86E2-F70BB3021258}"/>
              </a:ext>
            </a:extLst>
          </p:cNvPr>
          <p:cNvSpPr/>
          <p:nvPr/>
        </p:nvSpPr>
        <p:spPr>
          <a:xfrm>
            <a:off x="9599943" y="156746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2951AC-86C2-1340-B209-5BA661A0C321}"/>
              </a:ext>
            </a:extLst>
          </p:cNvPr>
          <p:cNvSpPr/>
          <p:nvPr/>
        </p:nvSpPr>
        <p:spPr>
          <a:xfrm>
            <a:off x="9671354" y="1574829"/>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54777BB-D4D8-FE4E-A69B-E75D7B2FCBFF}"/>
              </a:ext>
            </a:extLst>
          </p:cNvPr>
          <p:cNvSpPr/>
          <p:nvPr/>
        </p:nvSpPr>
        <p:spPr>
          <a:xfrm>
            <a:off x="9803758" y="151624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1860282-02F3-1549-AE83-58A9173BE94D}"/>
              </a:ext>
            </a:extLst>
          </p:cNvPr>
          <p:cNvSpPr/>
          <p:nvPr/>
        </p:nvSpPr>
        <p:spPr>
          <a:xfrm>
            <a:off x="9630857" y="144146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587EA5B-20DD-A348-9C46-B54C620C83BB}"/>
              </a:ext>
            </a:extLst>
          </p:cNvPr>
          <p:cNvSpPr/>
          <p:nvPr/>
        </p:nvSpPr>
        <p:spPr>
          <a:xfrm>
            <a:off x="9585423" y="1500065"/>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30C63F2-DBCB-8A4A-94F1-16542821F41F}"/>
              </a:ext>
            </a:extLst>
          </p:cNvPr>
          <p:cNvSpPr/>
          <p:nvPr/>
        </p:nvSpPr>
        <p:spPr>
          <a:xfrm>
            <a:off x="9693423" y="135424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DE36C16-661E-B74F-B9C0-EB7B5BD1D538}"/>
              </a:ext>
            </a:extLst>
          </p:cNvPr>
          <p:cNvSpPr/>
          <p:nvPr/>
        </p:nvSpPr>
        <p:spPr>
          <a:xfrm>
            <a:off x="9704286" y="1441461"/>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422C685-5F45-CA41-8F8E-0146AF4F5F65}"/>
              </a:ext>
            </a:extLst>
          </p:cNvPr>
          <p:cNvSpPr/>
          <p:nvPr/>
        </p:nvSpPr>
        <p:spPr>
          <a:xfrm>
            <a:off x="9827885" y="1397344"/>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0B0629C-FB4F-D046-B3EC-1E6043A7E627}"/>
              </a:ext>
            </a:extLst>
          </p:cNvPr>
          <p:cNvSpPr/>
          <p:nvPr/>
        </p:nvSpPr>
        <p:spPr>
          <a:xfrm>
            <a:off x="9635144" y="1518535"/>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5FFA202-F8BE-3F4F-A45A-ED87FAB6A13F}"/>
              </a:ext>
            </a:extLst>
          </p:cNvPr>
          <p:cNvSpPr/>
          <p:nvPr/>
        </p:nvSpPr>
        <p:spPr>
          <a:xfrm>
            <a:off x="9723715" y="1511680"/>
            <a:ext cx="108000" cy="108000"/>
          </a:xfrm>
          <a:prstGeom prst="ellipse">
            <a:avLst/>
          </a:prstGeom>
          <a:solidFill>
            <a:srgbClr val="C00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E21D7C2-04BE-FB45-BA8A-9B79215CD8E0}"/>
              </a:ext>
            </a:extLst>
          </p:cNvPr>
          <p:cNvSpPr/>
          <p:nvPr/>
        </p:nvSpPr>
        <p:spPr>
          <a:xfrm>
            <a:off x="9454958" y="1316620"/>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0876C98-4B31-6D49-A5DD-E2956672EA8C}"/>
              </a:ext>
            </a:extLst>
          </p:cNvPr>
          <p:cNvSpPr/>
          <p:nvPr/>
        </p:nvSpPr>
        <p:spPr>
          <a:xfrm>
            <a:off x="9753378" y="1259591"/>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AC2B2183-4F16-A748-98EA-4F9F9CA0C21B}"/>
              </a:ext>
            </a:extLst>
          </p:cNvPr>
          <p:cNvSpPr/>
          <p:nvPr/>
        </p:nvSpPr>
        <p:spPr>
          <a:xfrm>
            <a:off x="9667800" y="1204795"/>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5B9AD90-FD06-1C40-9CB7-53AD05E2BBC3}"/>
              </a:ext>
            </a:extLst>
          </p:cNvPr>
          <p:cNvSpPr/>
          <p:nvPr/>
        </p:nvSpPr>
        <p:spPr>
          <a:xfrm>
            <a:off x="9465885" y="1416532"/>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044718F-F5A7-D043-B3AB-EA796B0B56B3}"/>
              </a:ext>
            </a:extLst>
          </p:cNvPr>
          <p:cNvSpPr/>
          <p:nvPr/>
        </p:nvSpPr>
        <p:spPr>
          <a:xfrm>
            <a:off x="9521703" y="1325515"/>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D7A09D3-4A24-FB4B-89B5-69E22C5C12B1}"/>
              </a:ext>
            </a:extLst>
          </p:cNvPr>
          <p:cNvSpPr/>
          <p:nvPr/>
        </p:nvSpPr>
        <p:spPr>
          <a:xfrm>
            <a:off x="9504739" y="1488532"/>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2334811-DD05-CB46-B317-0305AF5FB5DC}"/>
              </a:ext>
            </a:extLst>
          </p:cNvPr>
          <p:cNvSpPr/>
          <p:nvPr/>
        </p:nvSpPr>
        <p:spPr>
          <a:xfrm>
            <a:off x="9546569" y="1396708"/>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6F11B2E-90D2-0443-AD86-428525240BB2}"/>
              </a:ext>
            </a:extLst>
          </p:cNvPr>
          <p:cNvSpPr/>
          <p:nvPr/>
        </p:nvSpPr>
        <p:spPr>
          <a:xfrm>
            <a:off x="9594958" y="1257055"/>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E0C6230B-EFD6-6940-84BE-608F02E76202}"/>
              </a:ext>
            </a:extLst>
          </p:cNvPr>
          <p:cNvSpPr/>
          <p:nvPr/>
        </p:nvSpPr>
        <p:spPr>
          <a:xfrm>
            <a:off x="9674168" y="1282367"/>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4089450-C29A-A24A-B76E-94E281590F5C}"/>
              </a:ext>
            </a:extLst>
          </p:cNvPr>
          <p:cNvSpPr/>
          <p:nvPr/>
        </p:nvSpPr>
        <p:spPr>
          <a:xfrm>
            <a:off x="9616897" y="1338564"/>
            <a:ext cx="108000" cy="108000"/>
          </a:xfrm>
          <a:prstGeom prst="ellipse">
            <a:avLst/>
          </a:prstGeom>
          <a:solidFill>
            <a:srgbClr val="FFC000"/>
          </a:solidFill>
          <a:ln>
            <a:noFill/>
          </a:ln>
          <a:scene3d>
            <a:camera prst="orthographicFront"/>
            <a:lightRig rig="threePt" dir="t"/>
          </a:scene3d>
          <a:sp3d>
            <a:bevelT w="381000" h="381000"/>
            <a:bevelB w="381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365FC49-42F4-5D4E-A626-06C28C3E2571}"/>
              </a:ext>
            </a:extLst>
          </p:cNvPr>
          <p:cNvSpPr/>
          <p:nvPr/>
        </p:nvSpPr>
        <p:spPr>
          <a:xfrm>
            <a:off x="9577824" y="475032"/>
            <a:ext cx="180000" cy="180000"/>
          </a:xfrm>
          <a:prstGeom prst="ellipse">
            <a:avLst/>
          </a:prstGeom>
          <a:solidFill>
            <a:srgbClr val="00B0F0"/>
          </a:solidFill>
          <a:ln>
            <a:noFill/>
          </a:ln>
          <a:scene3d>
            <a:camera prst="orthographicFront"/>
            <a:lightRig rig="threePt" dir="t"/>
          </a:scene3d>
          <a:sp3d z="2540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72030DED-9D80-7B48-A7B8-16C3028E8DAB}"/>
              </a:ext>
            </a:extLst>
          </p:cNvPr>
          <p:cNvSpPr/>
          <p:nvPr/>
        </p:nvSpPr>
        <p:spPr>
          <a:xfrm>
            <a:off x="9604142" y="2261857"/>
            <a:ext cx="180000" cy="180000"/>
          </a:xfrm>
          <a:prstGeom prst="ellipse">
            <a:avLst/>
          </a:prstGeom>
          <a:solidFill>
            <a:srgbClr val="00B0F0"/>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990D9B7-63F7-7547-8021-AD92E1FB1F62}"/>
              </a:ext>
            </a:extLst>
          </p:cNvPr>
          <p:cNvSpPr/>
          <p:nvPr/>
        </p:nvSpPr>
        <p:spPr>
          <a:xfrm rot="2735819">
            <a:off x="7848958" y="1020848"/>
            <a:ext cx="3600000" cy="896400"/>
          </a:xfrm>
          <a:prstGeom prst="ellipse">
            <a:avLst/>
          </a:prstGeom>
          <a:noFill/>
          <a:ln>
            <a:solidFill>
              <a:srgbClr val="57A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845515E-BF3B-A744-AEA5-DA08E8A5BBD4}"/>
              </a:ext>
            </a:extLst>
          </p:cNvPr>
          <p:cNvSpPr/>
          <p:nvPr/>
        </p:nvSpPr>
        <p:spPr>
          <a:xfrm>
            <a:off x="8836868" y="204421"/>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A042DA9-6520-824C-9A7A-0F92E1C3F371}"/>
              </a:ext>
            </a:extLst>
          </p:cNvPr>
          <p:cNvSpPr/>
          <p:nvPr/>
        </p:nvSpPr>
        <p:spPr>
          <a:xfrm>
            <a:off x="8312729" y="107786"/>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BEB74BE-0D86-624B-829A-1440137AD2CB}"/>
              </a:ext>
            </a:extLst>
          </p:cNvPr>
          <p:cNvSpPr/>
          <p:nvPr/>
        </p:nvSpPr>
        <p:spPr>
          <a:xfrm>
            <a:off x="10113187" y="2439020"/>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B7C7B93-525C-AB4F-BF00-0B4C9D9203D3}"/>
              </a:ext>
            </a:extLst>
          </p:cNvPr>
          <p:cNvSpPr/>
          <p:nvPr/>
        </p:nvSpPr>
        <p:spPr>
          <a:xfrm>
            <a:off x="10647862" y="2014753"/>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5FE5343-C741-EB43-AF8B-E76E54816459}"/>
              </a:ext>
            </a:extLst>
          </p:cNvPr>
          <p:cNvSpPr/>
          <p:nvPr/>
        </p:nvSpPr>
        <p:spPr>
          <a:xfrm>
            <a:off x="10817294" y="2650272"/>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D124B4CC-2049-A845-B821-B946F41C6A06}"/>
              </a:ext>
            </a:extLst>
          </p:cNvPr>
          <p:cNvSpPr/>
          <p:nvPr/>
        </p:nvSpPr>
        <p:spPr>
          <a:xfrm>
            <a:off x="9847783" y="1031133"/>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8D117A7-456A-BC46-9AFA-8C8B9B6C309A}"/>
              </a:ext>
            </a:extLst>
          </p:cNvPr>
          <p:cNvSpPr/>
          <p:nvPr/>
        </p:nvSpPr>
        <p:spPr>
          <a:xfrm>
            <a:off x="8409206" y="631220"/>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05415B6-5EA6-5141-A991-954DFFB8FC5B}"/>
              </a:ext>
            </a:extLst>
          </p:cNvPr>
          <p:cNvCxnSpPr/>
          <p:nvPr/>
        </p:nvCxnSpPr>
        <p:spPr>
          <a:xfrm>
            <a:off x="6096000" y="3687212"/>
            <a:ext cx="0" cy="1888421"/>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95" name="Oval 94">
            <a:extLst>
              <a:ext uri="{FF2B5EF4-FFF2-40B4-BE49-F238E27FC236}">
                <a16:creationId xmlns:a16="http://schemas.microsoft.com/office/drawing/2014/main" id="{683AC4E0-E666-CC43-9D81-E605090AEB47}"/>
              </a:ext>
            </a:extLst>
          </p:cNvPr>
          <p:cNvSpPr/>
          <p:nvPr/>
        </p:nvSpPr>
        <p:spPr>
          <a:xfrm>
            <a:off x="9162297" y="1608065"/>
            <a:ext cx="180000" cy="180000"/>
          </a:xfrm>
          <a:prstGeom prst="ellipse">
            <a:avLst/>
          </a:prstGeom>
          <a:solidFill>
            <a:srgbClr val="00B0F0"/>
          </a:solidFill>
          <a:ln>
            <a:noFill/>
          </a:ln>
          <a:scene3d>
            <a:camera prst="orthographicFront"/>
            <a:lightRig rig="threePt" dir="t"/>
          </a:scene3d>
          <a:sp3d extrusionH="25400">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708FDD9-649A-A146-84B8-3E21E19F40FA}"/>
              </a:ext>
            </a:extLst>
          </p:cNvPr>
          <p:cNvSpPr/>
          <p:nvPr/>
        </p:nvSpPr>
        <p:spPr>
          <a:xfrm rot="18793740">
            <a:off x="7838180" y="1008197"/>
            <a:ext cx="3600000" cy="900000"/>
          </a:xfrm>
          <a:prstGeom prst="ellipse">
            <a:avLst/>
          </a:prstGeom>
          <a:noFill/>
          <a:ln>
            <a:solidFill>
              <a:srgbClr val="57A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FD16CC0-A929-B64D-97B6-B36E87338B71}"/>
              </a:ext>
            </a:extLst>
          </p:cNvPr>
          <p:cNvSpPr/>
          <p:nvPr/>
        </p:nvSpPr>
        <p:spPr>
          <a:xfrm>
            <a:off x="10334012" y="144096"/>
            <a:ext cx="180000" cy="180000"/>
          </a:xfrm>
          <a:prstGeom prst="ellipse">
            <a:avLst/>
          </a:prstGeom>
          <a:solidFill>
            <a:srgbClr val="00B0F0"/>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BC204EB-D799-1040-938C-BA040E286F2A}"/>
              </a:ext>
            </a:extLst>
          </p:cNvPr>
          <p:cNvSpPr/>
          <p:nvPr/>
        </p:nvSpPr>
        <p:spPr>
          <a:xfrm>
            <a:off x="8342850" y="2671879"/>
            <a:ext cx="180000" cy="180000"/>
          </a:xfrm>
          <a:prstGeom prst="ellipse">
            <a:avLst/>
          </a:prstGeom>
          <a:solidFill>
            <a:srgbClr val="00B0F0"/>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1CDE5ED-5A7A-C14C-8E0E-7786460E3DEC}"/>
              </a:ext>
            </a:extLst>
          </p:cNvPr>
          <p:cNvSpPr/>
          <p:nvPr/>
        </p:nvSpPr>
        <p:spPr>
          <a:xfrm>
            <a:off x="10023187" y="1546694"/>
            <a:ext cx="180000" cy="180000"/>
          </a:xfrm>
          <a:prstGeom prst="ellipse">
            <a:avLst/>
          </a:prstGeom>
          <a:solidFill>
            <a:srgbClr val="00B0F0"/>
          </a:solidFill>
          <a:ln>
            <a:noFill/>
          </a:ln>
          <a:scene3d>
            <a:camera prst="orthographicFront"/>
            <a:lightRig rig="threePt" dir="t"/>
          </a:scene3d>
          <a:sp3d>
            <a:bevelT w="254000" h="254000"/>
            <a:bevelB w="254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55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0" accel="50000" decel="50000" fill="hold" grpId="0" nodeType="withEffect">
                                  <p:stCondLst>
                                    <p:cond delay="0"/>
                                  </p:stCondLst>
                                  <p:childTnLst>
                                    <p:animMotion origin="layout" path="M 1.45833E-6 2.59259E-6 C -0.04063 2.59259E-6 -0.0737 0.05833 -0.0737 0.13055 C -0.0737 0.20347 -0.04063 0.2625 1.45833E-6 0.2625 C 0.04075 0.2625 0.07396 0.20347 0.07396 0.13055 C 0.07396 0.05833 0.04075 2.59259E-6 1.45833E-6 2.59259E-6 Z " pathEditMode="relative" rAng="0" ptsTypes="AAAAA">
                                      <p:cBhvr>
                                        <p:cTn id="6" dur="6000" fill="hold"/>
                                        <p:tgtEl>
                                          <p:spTgt spid="75"/>
                                        </p:tgtEl>
                                        <p:attrNameLst>
                                          <p:attrName>ppt_x</p:attrName>
                                          <p:attrName>ppt_y</p:attrName>
                                        </p:attrNameLst>
                                      </p:cBhvr>
                                      <p:rCtr x="13" y="13125"/>
                                    </p:animMotion>
                                  </p:childTnLst>
                                </p:cTn>
                              </p:par>
                              <p:par>
                                <p:cTn id="7" presetID="1" presetClass="path" presetSubtype="0" repeatCount="0" accel="50000" decel="50000" fill="hold" grpId="0" nodeType="withEffect">
                                  <p:stCondLst>
                                    <p:cond delay="0"/>
                                  </p:stCondLst>
                                  <p:childTnLst>
                                    <p:animMotion origin="layout" path="M 6.25E-7 2.96296E-6 C 0.04036 2.96296E-6 0.07344 -0.05834 0.07344 -0.1301 C 0.07344 -0.20232 0.04036 -0.25996 6.25E-7 -0.25996 C -0.04063 -0.25996 -0.07305 -0.20232 -0.07305 -0.1301 C -0.07305 -0.05834 -0.04063 2.96296E-6 6.25E-7 2.96296E-6 Z " pathEditMode="relative" rAng="0" ptsTypes="AAAAA">
                                      <p:cBhvr>
                                        <p:cTn id="8" dur="6000" fill="hold"/>
                                        <p:tgtEl>
                                          <p:spTgt spid="78"/>
                                        </p:tgtEl>
                                        <p:attrNameLst>
                                          <p:attrName>ppt_x</p:attrName>
                                          <p:attrName>ppt_y</p:attrName>
                                        </p:attrNameLst>
                                      </p:cBhvr>
                                      <p:rCtr x="13" y="-13009"/>
                                    </p:animMotion>
                                  </p:childTnLst>
                                </p:cTn>
                              </p:par>
                              <p:par>
                                <p:cTn id="9" presetID="0" presetClass="path" presetSubtype="0" repeatCount="0" accel="50000" decel="50000" fill="hold" grpId="0" nodeType="withEffect">
                                  <p:stCondLst>
                                    <p:cond delay="0"/>
                                  </p:stCondLst>
                                  <p:childTnLst>
                                    <p:animMotion origin="layout" path="M 0 0 C -0.00599 0.01065 -0.00455 0.04144 0.00703 0.07848 C 0.01849 0.11575 0.04584 0.17917 0.06914 0.22338 C 0.09258 0.26737 0.12461 0.31737 0.1474 0.34306 C 0.17019 0.36875 0.19844 0.38797 0.20573 0.37732 C 0.21302 0.36667 0.20443 0.31945 0.19102 0.27917 C 0.17761 0.23889 0.15039 0.17963 0.12565 0.13565 C 0.10078 0.09144 0.06328 0.03774 0.04232 0.01482 C 0.02123 -0.00833 0.00586 -0.01064 0 0 Z " pathEditMode="relative" ptsTypes="AAAAAAAAA">
                                      <p:cBhvr>
                                        <p:cTn id="10" dur="6000" fill="hold"/>
                                        <p:tgtEl>
                                          <p:spTgt spid="84"/>
                                        </p:tgtEl>
                                        <p:attrNameLst>
                                          <p:attrName>ppt_x</p:attrName>
                                          <p:attrName>ppt_y</p:attrName>
                                        </p:attrNameLst>
                                      </p:cBhvr>
                                    </p:animMotion>
                                  </p:childTnLst>
                                </p:cTn>
                              </p:par>
                              <p:par>
                                <p:cTn id="11" presetID="0" presetClass="path" presetSubtype="0" repeatCount="0" accel="50000" decel="50000" fill="hold" grpId="0" nodeType="withEffect">
                                  <p:stCondLst>
                                    <p:cond delay="0"/>
                                  </p:stCondLst>
                                  <p:childTnLst>
                                    <p:animMotion origin="layout" path="M 0 0 C 0.01159 0.03727 0.03803 0.10232 0.06159 0.14699 C 0.08503 0.19144 0.11823 0.24213 0.14102 0.26759 C 0.16394 0.29329 0.19154 0.31134 0.1987 0.3007 C 0.20586 0.29005 0.19753 0.24421 0.18399 0.20394 C 0.17058 0.16366 0.14271 0.1037 0.11797 0.05926 C 0.09323 0.01482 0.05625 -0.03981 0.03529 -0.06273 C 0.01433 -0.08542 -0.00156 -0.08842 -0.00768 -0.07755 C -0.0138 -0.06643 -0.01158 -0.0375 0 0 Z " pathEditMode="relative" ptsTypes="AAAAAAAAA">
                                      <p:cBhvr>
                                        <p:cTn id="12" dur="6000" fill="hold"/>
                                        <p:tgtEl>
                                          <p:spTgt spid="91"/>
                                        </p:tgtEl>
                                        <p:attrNameLst>
                                          <p:attrName>ppt_x</p:attrName>
                                          <p:attrName>ppt_y</p:attrName>
                                        </p:attrNameLst>
                                      </p:cBhvr>
                                    </p:animMotion>
                                  </p:childTnLst>
                                </p:cTn>
                              </p:par>
                              <p:par>
                                <p:cTn id="13" presetID="0" presetClass="path" presetSubtype="0" repeatCount="0" accel="50000" decel="50000" fill="hold" grpId="0" nodeType="withEffect">
                                  <p:stCondLst>
                                    <p:cond delay="0"/>
                                  </p:stCondLst>
                                  <p:childTnLst>
                                    <p:animMotion origin="layout" path="M 0 0 C 0.02344 0.04398 0.05625 0.09792 0.07891 0.12431 C 0.10157 0.15046 0.12878 0.16806 0.13594 0.15741 C 0.1431 0.14653 0.13516 0.09977 0.12188 0.05926 C 0.10847 0.01875 0.0806 -0.04144 0.05586 -0.08542 C 0.03099 -0.12963 -0.00599 -0.18287 -0.02682 -0.20509 C -0.04765 -0.22732 -0.06341 -0.22963 -0.06914 -0.21875 C -0.07487 -0.2081 -0.07252 -0.17662 -0.06145 -0.14028 C -0.05039 -0.1037 -0.0233 -0.04398 0 0 Z " pathEditMode="relative" ptsTypes="AAAAAAAAA">
                                      <p:cBhvr>
                                        <p:cTn id="14" dur="6000" fill="hold"/>
                                        <p:tgtEl>
                                          <p:spTgt spid="95"/>
                                        </p:tgtEl>
                                        <p:attrNameLst>
                                          <p:attrName>ppt_x</p:attrName>
                                          <p:attrName>ppt_y</p:attrName>
                                        </p:attrNameLst>
                                      </p:cBhvr>
                                    </p:animMotion>
                                  </p:childTnLst>
                                </p:cTn>
                              </p:par>
                              <p:par>
                                <p:cTn id="15" presetID="0" presetClass="path" presetSubtype="0" repeatCount="0" accel="50000" decel="50000" fill="hold" grpId="0" nodeType="withEffect">
                                  <p:stCondLst>
                                    <p:cond delay="0"/>
                                  </p:stCondLst>
                                  <p:childTnLst>
                                    <p:animMotion origin="layout" path="M 0 0 C 0.02305 0.02593 0.05299 0.04607 0.06028 0.03542 C 0.06771 0.02454 0.05781 -0.02477 0.04427 -0.06505 C 0.03073 -0.10532 0.00364 -0.1625 -0.0211 -0.20625 C -0.04583 -0.25 -0.08333 -0.3044 -0.10443 -0.32708 C -0.12552 -0.34977 -0.14141 -0.35301 -0.1474 -0.3419 C -0.15339 -0.33079 -0.15195 -0.29792 -0.14037 -0.26088 C -0.12865 -0.22407 -0.10104 -0.16481 -0.07748 -0.12083 C -0.05404 -0.07685 -0.02292 -0.02593 0 0 Z " pathEditMode="relative" ptsTypes="AAAAAAAAA">
                                      <p:cBhvr>
                                        <p:cTn id="16" dur="6000" fill="hold"/>
                                        <p:tgtEl>
                                          <p:spTgt spid="86"/>
                                        </p:tgtEl>
                                        <p:attrNameLst>
                                          <p:attrName>ppt_x</p:attrName>
                                          <p:attrName>ppt_y</p:attrName>
                                        </p:attrNameLst>
                                      </p:cBhvr>
                                    </p:animMotion>
                                  </p:childTnLst>
                                </p:cTn>
                              </p:par>
                              <p:par>
                                <p:cTn id="17" presetID="0" presetClass="path" presetSubtype="0" repeatCount="0" accel="50000" decel="50000" fill="hold" grpId="0" nodeType="withEffect">
                                  <p:stCondLst>
                                    <p:cond delay="0"/>
                                  </p:stCondLst>
                                  <p:childTnLst>
                                    <p:animMotion origin="layout" path="M 0 0 C 0.00729 -0.01111 -0.0013 -0.05833 -0.01471 -0.09815 C -0.02812 -0.13773 -0.05599 -0.19467 -0.08073 -0.23819 C -0.10547 -0.28171 -0.14258 -0.33634 -0.16341 -0.35903 C -0.18424 -0.38194 -0.19987 -0.38565 -0.20573 -0.375 C -0.21159 -0.36435 -0.21002 -0.33217 -0.1987 -0.29514 C -0.18737 -0.25833 -0.1612 -0.19768 -0.13776 -0.15393 C -0.11432 -0.10995 -0.08125 -0.0581 -0.05833 -0.03194 C -0.03528 -0.00602 -0.00729 0.01088 0 0 Z " pathEditMode="relative" ptsTypes="AAAAAAAAA">
                                      <p:cBhvr>
                                        <p:cTn id="18" dur="6000" fill="hold"/>
                                        <p:tgtEl>
                                          <p:spTgt spid="89"/>
                                        </p:tgtEl>
                                        <p:attrNameLst>
                                          <p:attrName>ppt_x</p:attrName>
                                          <p:attrName>ppt_y</p:attrName>
                                        </p:attrNameLst>
                                      </p:cBhvr>
                                    </p:animMotion>
                                  </p:childTnLst>
                                </p:cTn>
                              </p:par>
                              <p:par>
                                <p:cTn id="19" presetID="0" presetClass="path" presetSubtype="0" repeatCount="0" accel="50000" decel="50000" fill="hold" grpId="0" nodeType="withEffect">
                                  <p:stCondLst>
                                    <p:cond delay="0"/>
                                  </p:stCondLst>
                                  <p:childTnLst>
                                    <p:animMotion origin="layout" path="M 0 0 C -0.01367 -0.04004 -0.04115 -0.09977 -0.06602 -0.14352 C -0.09089 -0.1875 -0.12839 -0.24097 -0.14935 -0.26319 C -0.17031 -0.28542 -0.18594 -0.28727 -0.19167 -0.27685 C -0.19753 -0.26643 -0.19557 -0.23704 -0.18399 -0.20046 C -0.17253 -0.16412 -0.14583 -0.10208 -0.1224 -0.0581 C -0.09909 -0.01412 -0.06667 0.03796 -0.04362 0.06389 C -0.02044 0.08958 0.00846 0.10718 0.01601 0.09676 C 0.0237 0.08634 0.01367 0.04005 0 0 Z " pathEditMode="relative" ptsTypes="AAAAAAAAA">
                                      <p:cBhvr>
                                        <p:cTn id="20" dur="6000" fill="hold"/>
                                        <p:tgtEl>
                                          <p:spTgt spid="87"/>
                                        </p:tgtEl>
                                        <p:attrNameLst>
                                          <p:attrName>ppt_x</p:attrName>
                                          <p:attrName>ppt_y</p:attrName>
                                        </p:attrNameLst>
                                      </p:cBhvr>
                                    </p:animMotion>
                                  </p:childTnLst>
                                </p:cTn>
                              </p:par>
                              <p:par>
                                <p:cTn id="21" presetID="0" presetClass="path" presetSubtype="0" repeatCount="0" accel="50000" decel="50000" fill="hold" grpId="0" nodeType="withEffect">
                                  <p:stCondLst>
                                    <p:cond delay="0"/>
                                  </p:stCondLst>
                                  <p:childTnLst>
                                    <p:animMotion origin="layout" path="M 0 0 C -0.025 -0.04421 -0.06342 -0.09768 -0.08451 -0.11967 C -0.10573 -0.14166 -0.1211 -0.14305 -0.12683 -0.13217 C -0.13269 -0.12129 -0.13073 -0.09166 -0.11915 -0.05463 C -0.10769 -0.01759 -0.08099 0.04607 -0.05769 0.09005 C -0.03425 0.13426 -0.0017 0.18426 0.02122 0.20973 C 0.04414 0.23519 0.07265 0.25348 0.0802 0.24283 C 0.08763 0.23218 0.07929 0.18588 0.06614 0.14607 C 0.05286 0.10602 0.02513 0.04445 0 0 Z " pathEditMode="relative" ptsTypes="AAAAAAAAA">
                                      <p:cBhvr>
                                        <p:cTn id="22" dur="6000" fill="hold"/>
                                        <p:tgtEl>
                                          <p:spTgt spid="90"/>
                                        </p:tgtEl>
                                        <p:attrNameLst>
                                          <p:attrName>ppt_x</p:attrName>
                                          <p:attrName>ppt_y</p:attrName>
                                        </p:attrNameLst>
                                      </p:cBhvr>
                                    </p:animMotion>
                                  </p:childTnLst>
                                </p:cTn>
                              </p:par>
                              <p:par>
                                <p:cTn id="23" presetID="0" presetClass="path" presetSubtype="0" repeatCount="0" accel="50000" decel="50000" fill="hold" grpId="0" nodeType="withEffect">
                                  <p:stCondLst>
                                    <p:cond delay="0"/>
                                  </p:stCondLst>
                                  <p:childTnLst>
                                    <p:animMotion origin="layout" path="M 0 0 C -0.02109 -0.02245 -0.03698 -0.02754 -0.04297 -0.01713 C -0.04896 -0.00671 -0.04739 0.02593 -0.03594 0.0625 C -0.02448 0.09931 0.00195 0.15857 0.02552 0.20278 C 0.04922 0.24676 0.08255 0.30116 0.10573 0.32685 C 0.12891 0.35255 0.15742 0.36736 0.16471 0.35648 C 0.17201 0.3456 0.16289 0.30185 0.14935 0.26204 C 0.13568 0.22199 0.10833 0.16181 0.08333 0.11736 C 0.05833 0.07292 0.02096 0.02246 0 0 Z " pathEditMode="relative" ptsTypes="AAAAAAAAA">
                                      <p:cBhvr>
                                        <p:cTn id="24" dur="6000" fill="hold"/>
                                        <p:tgtEl>
                                          <p:spTgt spid="83"/>
                                        </p:tgtEl>
                                        <p:attrNameLst>
                                          <p:attrName>ppt_x</p:attrName>
                                          <p:attrName>ppt_y</p:attrName>
                                        </p:attrNameLst>
                                      </p:cBhvr>
                                    </p:animMotion>
                                  </p:childTnLst>
                                </p:cTn>
                              </p:par>
                              <p:par>
                                <p:cTn id="25" presetID="0" presetClass="path" presetSubtype="0" repeatCount="0" accel="50000" decel="50000" fill="hold" grpId="0" nodeType="withEffect">
                                  <p:stCondLst>
                                    <p:cond delay="0"/>
                                  </p:stCondLst>
                                  <p:childTnLst>
                                    <p:animMotion origin="layout" path="M 0.00039 -0.0007 C -0.01628 0.01273 -0.04297 0.04907 -0.05951 0.07384 C -0.07591 0.09861 -0.08451 0.11898 -0.0987 0.14838 C -0.11302 0.17778 -0.13386 0.22083 -0.14518 0.25 C -0.15638 0.27916 -0.16328 0.30231 -0.16654 0.32291 C -0.16979 0.34375 -0.17266 0.36898 -0.16472 0.37384 C -0.1569 0.37847 -0.13516 0.36713 -0.11927 0.35162 C -0.10339 0.33588 -0.08477 0.30416 -0.06927 0.28009 C -0.05378 0.25602 -0.04115 0.23842 -0.02643 0.20717 C -0.01172 0.17592 0.00794 0.1287 0.01914 0.09282 C 0.03021 0.05717 0.04414 0.00879 0.04049 -0.00718 C 0.03698 -0.02292 0.01706 -0.01435 0.00039 -0.0007 Z " pathEditMode="relative" ptsTypes="AAAAAAAAAAAA">
                                      <p:cBhvr>
                                        <p:cTn id="26" dur="6000" fill="hold"/>
                                        <p:tgtEl>
                                          <p:spTgt spid="97"/>
                                        </p:tgtEl>
                                        <p:attrNameLst>
                                          <p:attrName>ppt_x</p:attrName>
                                          <p:attrName>ppt_y</p:attrName>
                                        </p:attrNameLst>
                                      </p:cBhvr>
                                    </p:animMotion>
                                  </p:childTnLst>
                                </p:cTn>
                              </p:par>
                              <p:par>
                                <p:cTn id="27" presetID="0" presetClass="path" presetSubtype="0" repeatCount="0" accel="50000" decel="50000" fill="hold" grpId="0" nodeType="withEffect">
                                  <p:stCondLst>
                                    <p:cond delay="0"/>
                                  </p:stCondLst>
                                  <p:childTnLst>
                                    <p:animMotion origin="layout" path="M 0 0 C 0.0069 0.01134 0.03593 -0.00764 0.05351 -0.02546 C 0.07109 -0.04329 0.0914 -0.08356 0.10533 -0.10648 C 0.11927 -0.12917 0.12213 -0.12593 0.1375 -0.16204 C 0.15286 -0.19792 0.18724 -0.28518 0.19726 -0.32222 C 0.20742 -0.35926 0.2039 -0.37616 0.19817 -0.38426 C 0.19257 -0.39213 0.17929 -0.38588 0.16341 -0.36991 C 0.14739 -0.35393 0.11875 -0.31319 0.1026 -0.28889 C 0.08658 -0.26458 0.08216 -0.25648 0.06692 -0.22384 C 0.05182 -0.19143 0.02304 -0.13148 0.01158 -0.09375 C 0.00013 -0.05579 -0.00704 -0.01134 0 0 Z " pathEditMode="relative" ptsTypes="AAAAAAAAAAA">
                                      <p:cBhvr>
                                        <p:cTn id="28" dur="6000" fill="hold"/>
                                        <p:tgtEl>
                                          <p:spTgt spid="98"/>
                                        </p:tgtEl>
                                        <p:attrNameLst>
                                          <p:attrName>ppt_x</p:attrName>
                                          <p:attrName>ppt_y</p:attrName>
                                        </p:attrNameLst>
                                      </p:cBhvr>
                                    </p:animMotion>
                                  </p:childTnLst>
                                </p:cTn>
                              </p:par>
                              <p:par>
                                <p:cTn id="29" presetID="0" presetClass="path" presetSubtype="0" repeatCount="0" accel="50000" decel="50000" fill="hold" grpId="0" nodeType="withEffect">
                                  <p:stCondLst>
                                    <p:cond delay="0"/>
                                  </p:stCondLst>
                                  <p:childTnLst>
                                    <p:animMotion origin="layout" path="M 0 0 C 0.01849 -0.03611 0.02929 -0.06574 0.04023 -0.1 C 0.05104 -0.13402 0.06758 -0.1868 0.06523 -0.20463 C 0.06276 -0.22268 0.03906 -0.21574 0.02591 -0.20787 C 0.01276 -0.2 0.0039 -0.18356 -0.01341 -0.15717 C -0.0306 -0.13055 -0.05938 -0.08472 -0.07761 -0.04907 C -0.09597 -0.01365 -0.11276 0.02014 -0.12318 0.05556 C -0.1336 0.09098 -0.14896 0.15324 -0.14011 0.16343 C -0.13138 0.17385 -0.09362 0.14399 -0.07058 0.1176 C -0.0474 0.09098 -0.01849 0.03635 0 0 Z " pathEditMode="relative" ptsTypes="AAAAAAAAAA">
                                      <p:cBhvr>
                                        <p:cTn id="30" dur="6000" fill="hold"/>
                                        <p:tgtEl>
                                          <p:spTgt spid="9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animBg="1"/>
      <p:bldP spid="83" grpId="0" animBg="1"/>
      <p:bldP spid="84" grpId="0" animBg="1"/>
      <p:bldP spid="86" grpId="0" animBg="1"/>
      <p:bldP spid="87" grpId="0" animBg="1"/>
      <p:bldP spid="89" grpId="0" animBg="1"/>
      <p:bldP spid="90" grpId="0" animBg="1"/>
      <p:bldP spid="91" grpId="0" animBg="1"/>
      <p:bldP spid="95" grpId="0" animBg="1"/>
      <p:bldP spid="97" grpId="0" animBg="1"/>
      <p:bldP spid="98"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55C8DE-4038-174C-B7ED-1325E2AC83BF}"/>
              </a:ext>
            </a:extLst>
          </p:cNvPr>
          <p:cNvSpPr>
            <a:spLocks noGrp="1"/>
          </p:cNvSpPr>
          <p:nvPr>
            <p:ph idx="1"/>
          </p:nvPr>
        </p:nvSpPr>
        <p:spPr>
          <a:noFill/>
        </p:spPr>
        <p:txBody>
          <a:bodyPr/>
          <a:lstStyle/>
          <a:p>
            <a:r>
              <a:rPr lang="en-US" dirty="0"/>
              <a:t>What am I aiming to do?</a:t>
            </a:r>
          </a:p>
          <a:p>
            <a:r>
              <a:rPr lang="en-US" dirty="0">
                <a:gradFill flip="none" rotWithShape="1">
                  <a:gsLst>
                    <a:gs pos="0">
                      <a:schemeClr val="tx1"/>
                    </a:gs>
                    <a:gs pos="0">
                      <a:schemeClr val="tx1">
                        <a:lumMod val="75000"/>
                        <a:alpha val="39000"/>
                      </a:schemeClr>
                    </a:gs>
                  </a:gsLst>
                  <a:lin ang="5580000" scaled="0"/>
                  <a:tileRect/>
                </a:gradFill>
              </a:rPr>
              <a:t>What am I working with?</a:t>
            </a:r>
          </a:p>
          <a:p>
            <a:r>
              <a:rPr lang="en-US" dirty="0">
                <a:gradFill flip="none" rotWithShape="1">
                  <a:gsLst>
                    <a:gs pos="0">
                      <a:schemeClr val="tx1"/>
                    </a:gs>
                    <a:gs pos="3000">
                      <a:schemeClr val="tx1">
                        <a:lumMod val="75000"/>
                        <a:alpha val="39000"/>
                      </a:schemeClr>
                    </a:gs>
                  </a:gsLst>
                  <a:lin ang="5580000" scaled="0"/>
                  <a:tileRect/>
                </a:gradFill>
              </a:rPr>
              <a:t>Why is it important?</a:t>
            </a:r>
          </a:p>
        </p:txBody>
      </p:sp>
      <p:sp>
        <p:nvSpPr>
          <p:cNvPr id="2" name="Title 1">
            <a:extLst>
              <a:ext uri="{FF2B5EF4-FFF2-40B4-BE49-F238E27FC236}">
                <a16:creationId xmlns:a16="http://schemas.microsoft.com/office/drawing/2014/main" id="{7720D368-DC84-3A4A-966E-FABC43105DE2}"/>
              </a:ext>
            </a:extLst>
          </p:cNvPr>
          <p:cNvSpPr>
            <a:spLocks noGrp="1"/>
          </p:cNvSpPr>
          <p:nvPr>
            <p:ph type="title"/>
          </p:nvPr>
        </p:nvSpPr>
        <p:spPr>
          <a:xfrm>
            <a:off x="643192" y="609600"/>
            <a:ext cx="3643674" cy="1905000"/>
          </a:xfrm>
        </p:spPr>
        <p:txBody>
          <a:bodyPr>
            <a:normAutofit/>
          </a:bodyPr>
          <a:lstStyle/>
          <a:p>
            <a:r>
              <a:rPr lang="en-US" sz="2800" dirty="0"/>
              <a:t>Introduction</a:t>
            </a:r>
          </a:p>
        </p:txBody>
      </p:sp>
      <p:sp>
        <p:nvSpPr>
          <p:cNvPr id="7" name="Slide Number Placeholder 6">
            <a:extLst>
              <a:ext uri="{FF2B5EF4-FFF2-40B4-BE49-F238E27FC236}">
                <a16:creationId xmlns:a16="http://schemas.microsoft.com/office/drawing/2014/main" id="{88CCCECC-9541-DD46-A3A7-697E3BECF7A8}"/>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2</a:t>
            </a:fld>
            <a:endParaRPr lang="en-US"/>
          </a:p>
        </p:txBody>
      </p:sp>
      <p:pic>
        <p:nvPicPr>
          <p:cNvPr id="8" name="Picture 7">
            <a:extLst>
              <a:ext uri="{FF2B5EF4-FFF2-40B4-BE49-F238E27FC236}">
                <a16:creationId xmlns:a16="http://schemas.microsoft.com/office/drawing/2014/main" id="{7C3C4CA7-251A-2E41-84BA-232B808FB997}"/>
              </a:ext>
            </a:extLst>
          </p:cNvPr>
          <p:cNvPicPr>
            <a:picLocks noChangeAspect="1"/>
          </p:cNvPicPr>
          <p:nvPr/>
        </p:nvPicPr>
        <p:blipFill>
          <a:blip r:embed="rId4"/>
          <a:stretch>
            <a:fillRect/>
          </a:stretch>
        </p:blipFill>
        <p:spPr>
          <a:xfrm>
            <a:off x="5806541" y="645106"/>
            <a:ext cx="4565539" cy="5247747"/>
          </a:xfrm>
          <a:prstGeom prst="roundRect">
            <a:avLst>
              <a:gd name="adj" fmla="val 3517"/>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207957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440A-366C-5E45-9DAD-B80F65BCDC9C}"/>
              </a:ext>
            </a:extLst>
          </p:cNvPr>
          <p:cNvSpPr>
            <a:spLocks noGrp="1"/>
          </p:cNvSpPr>
          <p:nvPr>
            <p:ph type="title"/>
          </p:nvPr>
        </p:nvSpPr>
        <p:spPr/>
        <p:txBody>
          <a:bodyPr/>
          <a:lstStyle/>
          <a:p>
            <a:r>
              <a:rPr lang="en-IN" dirty="0"/>
              <a:t>Hatch Number Influence on Depth Consistency</a:t>
            </a:r>
            <a:endParaRPr lang="en-US" dirty="0"/>
          </a:p>
        </p:txBody>
      </p:sp>
      <p:sp>
        <p:nvSpPr>
          <p:cNvPr id="3" name="Content Placeholder 2">
            <a:extLst>
              <a:ext uri="{FF2B5EF4-FFF2-40B4-BE49-F238E27FC236}">
                <a16:creationId xmlns:a16="http://schemas.microsoft.com/office/drawing/2014/main" id="{35519FBE-75EC-5F4F-A735-D462D9AEBE18}"/>
              </a:ext>
            </a:extLst>
          </p:cNvPr>
          <p:cNvSpPr>
            <a:spLocks noGrp="1"/>
          </p:cNvSpPr>
          <p:nvPr>
            <p:ph idx="1"/>
          </p:nvPr>
        </p:nvSpPr>
        <p:spPr/>
        <p:txBody>
          <a:bodyPr/>
          <a:lstStyle/>
          <a:p>
            <a:r>
              <a:rPr lang="en-IN" dirty="0"/>
              <a:t>Five trenches were created, each with a removal rate of 2 microns per layer. This means that with each hatching pass, 2 microns of material was removed by the laser.</a:t>
            </a:r>
          </a:p>
          <a:p>
            <a:r>
              <a:rPr lang="en-IN" dirty="0"/>
              <a:t>The trenches were processed with varying numbers of hatches in increasing order to assess depth consistency.</a:t>
            </a:r>
          </a:p>
          <a:p>
            <a:r>
              <a:rPr lang="en-IN" dirty="0"/>
              <a:t>The depth of each trench was calculated using the equation: </a:t>
            </a:r>
          </a:p>
          <a:p>
            <a:pPr marL="0" indent="0" algn="ctr">
              <a:buNone/>
            </a:pPr>
            <a:r>
              <a:rPr lang="en-IN" dirty="0"/>
              <a:t>Depth = Removal Rate × Number of Hatches.</a:t>
            </a:r>
          </a:p>
          <a:p>
            <a:endParaRPr lang="en-US" dirty="0"/>
          </a:p>
        </p:txBody>
      </p:sp>
      <p:sp>
        <p:nvSpPr>
          <p:cNvPr id="4" name="Slide Number Placeholder 3">
            <a:extLst>
              <a:ext uri="{FF2B5EF4-FFF2-40B4-BE49-F238E27FC236}">
                <a16:creationId xmlns:a16="http://schemas.microsoft.com/office/drawing/2014/main" id="{6D84D774-F814-D549-8957-4E91F641ECC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5" name="Rectangle 4">
            <a:extLst>
              <a:ext uri="{FF2B5EF4-FFF2-40B4-BE49-F238E27FC236}">
                <a16:creationId xmlns:a16="http://schemas.microsoft.com/office/drawing/2014/main" id="{0B1B011D-1858-D14F-999B-6C1DCA171996}"/>
              </a:ext>
            </a:extLst>
          </p:cNvPr>
          <p:cNvSpPr/>
          <p:nvPr/>
        </p:nvSpPr>
        <p:spPr>
          <a:xfrm>
            <a:off x="3434442" y="4898571"/>
            <a:ext cx="5323115" cy="544286"/>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762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Grilled beef ribs with potato chips and sauce">
            <a:extLst>
              <a:ext uri="{FF2B5EF4-FFF2-40B4-BE49-F238E27FC236}">
                <a16:creationId xmlns:a16="http://schemas.microsoft.com/office/drawing/2014/main" id="{E56068C4-3E6E-967F-F1FD-3A3ABA84E3C9}"/>
              </a:ext>
            </a:extLst>
          </p:cNvPr>
          <p:cNvPicPr>
            <a:picLocks noChangeAspect="1"/>
          </p:cNvPicPr>
          <p:nvPr/>
        </p:nvPicPr>
        <p:blipFill>
          <a:blip r:embed="rId3">
            <a:duotone>
              <a:prstClr val="black"/>
              <a:schemeClr val="bg1">
                <a:tint val="45000"/>
                <a:satMod val="400000"/>
              </a:schemeClr>
            </a:duotone>
            <a:alphaModFix amt="25000"/>
          </a:blip>
          <a:srcRect t="8725" b="7006"/>
          <a:stretch/>
        </p:blipFill>
        <p:spPr>
          <a:xfrm>
            <a:off x="20" y="10"/>
            <a:ext cx="12191980" cy="6857990"/>
          </a:xfrm>
          <a:prstGeom prst="rect">
            <a:avLst/>
          </a:prstGeom>
        </p:spPr>
      </p:pic>
      <p:sp>
        <p:nvSpPr>
          <p:cNvPr id="2" name="Title 1">
            <a:extLst>
              <a:ext uri="{FF2B5EF4-FFF2-40B4-BE49-F238E27FC236}">
                <a16:creationId xmlns:a16="http://schemas.microsoft.com/office/drawing/2014/main" id="{C7077C5E-EE77-E240-83A6-ABA4633730D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Laser recipes	</a:t>
            </a:r>
            <a:br>
              <a:rPr lang="en-US" sz="4800">
                <a:effectLst>
                  <a:glow rad="38100">
                    <a:schemeClr val="bg1">
                      <a:lumMod val="65000"/>
                      <a:lumOff val="35000"/>
                      <a:alpha val="50000"/>
                    </a:schemeClr>
                  </a:glow>
                  <a:outerShdw blurRad="28575" dist="31750" dir="13200000" algn="tl" rotWithShape="0">
                    <a:srgbClr val="000000">
                      <a:alpha val="25000"/>
                    </a:srgbClr>
                  </a:outerShdw>
                </a:effectLst>
              </a:rPr>
            </a:b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C45723BE-731B-0C44-BE98-76097AB6BECE}"/>
              </a:ext>
            </a:extLst>
          </p:cNvPr>
          <p:cNvSpPr>
            <a:spLocks noGrp="1"/>
          </p:cNvSpPr>
          <p:nvPr>
            <p:ph idx="1"/>
          </p:nvPr>
        </p:nvSpPr>
        <p:spPr>
          <a:xfrm>
            <a:off x="1427018" y="3671455"/>
            <a:ext cx="9000216" cy="2119745"/>
          </a:xfrm>
        </p:spPr>
        <p:txBody>
          <a:bodyPr vert="horz" lIns="91440" tIns="45720" rIns="91440" bIns="45720" rtlCol="0" anchor="t">
            <a:normAutofit lnSpcReduction="10000"/>
          </a:bodyPr>
          <a:lstStyle/>
          <a:p>
            <a:r>
              <a:rPr lang="en-IN" sz="2000" dirty="0"/>
              <a:t>A laser recipe is a predefined set of parameters and instructions used to control laser machining processes. It ensures consistent and repeatable outcomes in material processing.</a:t>
            </a:r>
          </a:p>
          <a:p>
            <a:r>
              <a:rPr lang="en-IN" sz="2000" dirty="0"/>
              <a:t>Laser recipes are tailored to achieve desired material characteristics, such as precise cuts, smooth surfaces, or specific depths, by adjusting these parameters.</a:t>
            </a:r>
          </a:p>
          <a:p>
            <a:endParaRPr lang="en-US" sz="2100" dirty="0">
              <a:gradFill flip="none" rotWithShape="1">
                <a:gsLst>
                  <a:gs pos="0">
                    <a:schemeClr val="tx1"/>
                  </a:gs>
                  <a:gs pos="100000">
                    <a:schemeClr val="tx1">
                      <a:lumMod val="75000"/>
                    </a:schemeClr>
                  </a:gs>
                </a:gsLst>
                <a:lin ang="5400000" scaled="0"/>
                <a:tileRect/>
              </a:gradFill>
            </a:endParaRPr>
          </a:p>
        </p:txBody>
      </p:sp>
      <p:sp>
        <p:nvSpPr>
          <p:cNvPr id="4" name="Slide Number Placeholder 3">
            <a:extLst>
              <a:ext uri="{FF2B5EF4-FFF2-40B4-BE49-F238E27FC236}">
                <a16:creationId xmlns:a16="http://schemas.microsoft.com/office/drawing/2014/main" id="{1430521B-DD13-7246-A08F-163F48CF36BE}"/>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21</a:t>
            </a:fld>
            <a:endParaRPr lang="en-US"/>
          </a:p>
        </p:txBody>
      </p:sp>
    </p:spTree>
    <p:extLst>
      <p:ext uri="{BB962C8B-B14F-4D97-AF65-F5344CB8AC3E}">
        <p14:creationId xmlns:p14="http://schemas.microsoft.com/office/powerpoint/2010/main" val="152943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A09F-6E16-C14E-9CB4-99937DCD1B3E}"/>
              </a:ext>
            </a:extLst>
          </p:cNvPr>
          <p:cNvSpPr>
            <a:spLocks noGrp="1"/>
          </p:cNvSpPr>
          <p:nvPr>
            <p:ph type="title"/>
          </p:nvPr>
        </p:nvSpPr>
        <p:spPr/>
        <p:txBody>
          <a:bodyPr/>
          <a:lstStyle/>
          <a:p>
            <a:r>
              <a:rPr lang="en-US" dirty="0"/>
              <a:t>Recipe Used on aluminium</a:t>
            </a:r>
          </a:p>
        </p:txBody>
      </p:sp>
      <p:sp>
        <p:nvSpPr>
          <p:cNvPr id="4" name="Slide Number Placeholder 3">
            <a:extLst>
              <a:ext uri="{FF2B5EF4-FFF2-40B4-BE49-F238E27FC236}">
                <a16:creationId xmlns:a16="http://schemas.microsoft.com/office/drawing/2014/main" id="{D467BCAC-B844-3D4C-95A3-FC8F20FF1B7F}"/>
              </a:ext>
            </a:extLst>
          </p:cNvPr>
          <p:cNvSpPr>
            <a:spLocks noGrp="1"/>
          </p:cNvSpPr>
          <p:nvPr>
            <p:ph type="sldNum" sz="quarter" idx="12"/>
          </p:nvPr>
        </p:nvSpPr>
        <p:spPr/>
        <p:txBody>
          <a:bodyPr/>
          <a:lstStyle/>
          <a:p>
            <a:fld id="{D57F1E4F-1CFF-5643-939E-217C01CDF565}" type="slidenum">
              <a:rPr lang="en-US" smtClean="0"/>
              <a:pPr/>
              <a:t>22</a:t>
            </a:fld>
            <a:endParaRPr lang="en-US" dirty="0"/>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457C0CC-EEAC-A046-B972-1707AFFEC93F}"/>
                  </a:ext>
                </a:extLst>
              </p:cNvPr>
              <p:cNvGraphicFramePr>
                <a:graphicFrameLocks noGrp="1"/>
              </p:cNvGraphicFramePr>
              <p:nvPr>
                <p:extLst>
                  <p:ext uri="{D42A27DB-BD31-4B8C-83A1-F6EECF244321}">
                    <p14:modId xmlns:p14="http://schemas.microsoft.com/office/powerpoint/2010/main" val="126266815"/>
                  </p:ext>
                </p:extLst>
              </p:nvPr>
            </p:nvGraphicFramePr>
            <p:xfrm>
              <a:off x="184731" y="2566035"/>
              <a:ext cx="11785592" cy="3586480"/>
            </p:xfrm>
            <a:graphic>
              <a:graphicData uri="http://schemas.openxmlformats.org/drawingml/2006/table">
                <a:tbl>
                  <a:tblPr firstRow="1" bandRow="1">
                    <a:tableStyleId>{616DA210-FB5B-4158-B5E0-FEB733F419BA}</a:tableStyleId>
                  </a:tblPr>
                  <a:tblGrid>
                    <a:gridCol w="1473199">
                      <a:extLst>
                        <a:ext uri="{9D8B030D-6E8A-4147-A177-3AD203B41FA5}">
                          <a16:colId xmlns:a16="http://schemas.microsoft.com/office/drawing/2014/main" val="2814006035"/>
                        </a:ext>
                      </a:extLst>
                    </a:gridCol>
                    <a:gridCol w="1473199">
                      <a:extLst>
                        <a:ext uri="{9D8B030D-6E8A-4147-A177-3AD203B41FA5}">
                          <a16:colId xmlns:a16="http://schemas.microsoft.com/office/drawing/2014/main" val="3920291839"/>
                        </a:ext>
                      </a:extLst>
                    </a:gridCol>
                    <a:gridCol w="1473199">
                      <a:extLst>
                        <a:ext uri="{9D8B030D-6E8A-4147-A177-3AD203B41FA5}">
                          <a16:colId xmlns:a16="http://schemas.microsoft.com/office/drawing/2014/main" val="251660726"/>
                        </a:ext>
                      </a:extLst>
                    </a:gridCol>
                    <a:gridCol w="1473199">
                      <a:extLst>
                        <a:ext uri="{9D8B030D-6E8A-4147-A177-3AD203B41FA5}">
                          <a16:colId xmlns:a16="http://schemas.microsoft.com/office/drawing/2014/main" val="2027810607"/>
                        </a:ext>
                      </a:extLst>
                    </a:gridCol>
                    <a:gridCol w="1473199">
                      <a:extLst>
                        <a:ext uri="{9D8B030D-6E8A-4147-A177-3AD203B41FA5}">
                          <a16:colId xmlns:a16="http://schemas.microsoft.com/office/drawing/2014/main" val="177961823"/>
                        </a:ext>
                      </a:extLst>
                    </a:gridCol>
                    <a:gridCol w="1473199">
                      <a:extLst>
                        <a:ext uri="{9D8B030D-6E8A-4147-A177-3AD203B41FA5}">
                          <a16:colId xmlns:a16="http://schemas.microsoft.com/office/drawing/2014/main" val="2519390553"/>
                        </a:ext>
                      </a:extLst>
                    </a:gridCol>
                    <a:gridCol w="1473199">
                      <a:extLst>
                        <a:ext uri="{9D8B030D-6E8A-4147-A177-3AD203B41FA5}">
                          <a16:colId xmlns:a16="http://schemas.microsoft.com/office/drawing/2014/main" val="2286329303"/>
                        </a:ext>
                      </a:extLst>
                    </a:gridCol>
                    <a:gridCol w="1473199">
                      <a:extLst>
                        <a:ext uri="{9D8B030D-6E8A-4147-A177-3AD203B41FA5}">
                          <a16:colId xmlns:a16="http://schemas.microsoft.com/office/drawing/2014/main" val="2974061879"/>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Laser Power (in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Scan Speed (in mm/s)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Frequency (in kHz)</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Line Spacing (in </a:t>
                          </a:r>
                          <a14:m>
                            <m:oMath xmlns:m="http://schemas.openxmlformats.org/officeDocument/2006/math">
                              <m:r>
                                <a:rPr lang="en-US" smtClean="0">
                                  <a:latin typeface="Cambria Math" panose="02040503050406030204" pitchFamily="18" charset="0"/>
                                </a:rPr>
                                <m:t>𝝁</m:t>
                              </m:r>
                              <m:r>
                                <a:rPr lang="en-US" b="1" smtClean="0">
                                  <a:latin typeface="Cambria Math" panose="02040503050406030204" pitchFamily="18" charset="0"/>
                                </a:rPr>
                                <m:t>𝒎</m:t>
                              </m:r>
                              <m:r>
                                <a:rPr lang="en-US" b="1" smtClean="0">
                                  <a:latin typeface="Cambria Math" panose="02040503050406030204" pitchFamily="18" charset="0"/>
                                </a:rPr>
                                <m:t>)</m:t>
                              </m:r>
                            </m:oMath>
                          </a14:m>
                          <a:endParaRPr lang="en-US" dirty="0"/>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Number of hatches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Angle Increment</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Removal rate per layer (in </a:t>
                          </a:r>
                          <a14:m>
                            <m:oMath xmlns:m="http://schemas.openxmlformats.org/officeDocument/2006/math">
                              <m:r>
                                <a:rPr lang="en-US" smtClean="0">
                                  <a:latin typeface="Cambria Math" panose="02040503050406030204" pitchFamily="18" charset="0"/>
                                </a:rPr>
                                <m:t>𝝁</m:t>
                              </m:r>
                              <m:r>
                                <a:rPr lang="en-US" b="1" smtClean="0">
                                  <a:latin typeface="Cambria Math" panose="02040503050406030204" pitchFamily="18" charset="0"/>
                                </a:rPr>
                                <m:t>𝒎</m:t>
                              </m:r>
                            </m:oMath>
                          </a14:m>
                          <a:r>
                            <a:rPr lang="en-US" dirty="0"/>
                            <a:t>)</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Hatching Strategy</a:t>
                          </a:r>
                        </a:p>
                        <a:p>
                          <a:endParaRPr lang="en-US" dirty="0"/>
                        </a:p>
                      </a:txBody>
                      <a:tcPr/>
                    </a:tc>
                    <a:extLst>
                      <a:ext uri="{0D108BD9-81ED-4DB2-BD59-A6C34878D82A}">
                        <a16:rowId xmlns:a16="http://schemas.microsoft.com/office/drawing/2014/main" val="297719103"/>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50</a:t>
                          </a:r>
                        </a:p>
                      </a:txBody>
                      <a:tcPr/>
                    </a:tc>
                    <a:tc>
                      <a:txBody>
                        <a:bodyPr/>
                        <a:lstStyle/>
                        <a:p>
                          <a:r>
                            <a:rPr lang="en-US" dirty="0"/>
                            <a:t>19.00</a:t>
                          </a:r>
                        </a:p>
                      </a:txBody>
                      <a:tcPr/>
                    </a:tc>
                    <a:tc>
                      <a:txBody>
                        <a:bodyPr/>
                        <a:lstStyle/>
                        <a:p>
                          <a:r>
                            <a:rPr lang="en-US" dirty="0"/>
                            <a:t>2</a:t>
                          </a:r>
                        </a:p>
                      </a:txBody>
                      <a:tcPr/>
                    </a:tc>
                    <a:tc>
                      <a:txBody>
                        <a:bodyPr/>
                        <a:lstStyle/>
                        <a:p>
                          <a:r>
                            <a:rPr lang="en-US" dirty="0"/>
                            <a:t>Rotating</a:t>
                          </a:r>
                        </a:p>
                      </a:txBody>
                      <a:tcPr/>
                    </a:tc>
                    <a:extLst>
                      <a:ext uri="{0D108BD9-81ED-4DB2-BD59-A6C34878D82A}">
                        <a16:rowId xmlns:a16="http://schemas.microsoft.com/office/drawing/2014/main" val="1539782892"/>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100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3417287613"/>
                      </a:ext>
                    </a:extLst>
                  </a:tr>
                  <a:tr h="168241">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150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p>
                          <a:endParaRPr lang="en-US" dirty="0"/>
                        </a:p>
                      </a:txBody>
                      <a:tcPr/>
                    </a:tc>
                    <a:tc>
                      <a:txBody>
                        <a:bodyPr/>
                        <a:lstStyle/>
                        <a:p>
                          <a:r>
                            <a:rPr lang="en-US" dirty="0"/>
                            <a:t>Rotating</a:t>
                          </a:r>
                        </a:p>
                      </a:txBody>
                      <a:tcPr/>
                    </a:tc>
                    <a:extLst>
                      <a:ext uri="{0D108BD9-81ED-4DB2-BD59-A6C34878D82A}">
                        <a16:rowId xmlns:a16="http://schemas.microsoft.com/office/drawing/2014/main" val="2363590978"/>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200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4012053606"/>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250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3020919048"/>
                      </a:ext>
                    </a:extLst>
                  </a:tr>
                </a:tbl>
              </a:graphicData>
            </a:graphic>
          </p:graphicFrame>
        </mc:Choice>
        <mc:Fallback xmlns="">
          <p:graphicFrame>
            <p:nvGraphicFramePr>
              <p:cNvPr id="25" name="Table 25">
                <a:extLst>
                  <a:ext uri="{FF2B5EF4-FFF2-40B4-BE49-F238E27FC236}">
                    <a16:creationId xmlns:a16="http://schemas.microsoft.com/office/drawing/2014/main" id="{5457C0CC-EEAC-A046-B972-1707AFFEC93F}"/>
                  </a:ext>
                </a:extLst>
              </p:cNvPr>
              <p:cNvGraphicFramePr>
                <a:graphicFrameLocks noGrp="1"/>
              </p:cNvGraphicFramePr>
              <p:nvPr>
                <p:extLst>
                  <p:ext uri="{D42A27DB-BD31-4B8C-83A1-F6EECF244321}">
                    <p14:modId xmlns:p14="http://schemas.microsoft.com/office/powerpoint/2010/main" val="126266815"/>
                  </p:ext>
                </p:extLst>
              </p:nvPr>
            </p:nvGraphicFramePr>
            <p:xfrm>
              <a:off x="184731" y="2566035"/>
              <a:ext cx="11785592" cy="3586480"/>
            </p:xfrm>
            <a:graphic>
              <a:graphicData uri="http://schemas.openxmlformats.org/drawingml/2006/table">
                <a:tbl>
                  <a:tblPr firstRow="1" bandRow="1">
                    <a:tableStyleId>{616DA210-FB5B-4158-B5E0-FEB733F419BA}</a:tableStyleId>
                  </a:tblPr>
                  <a:tblGrid>
                    <a:gridCol w="1473199">
                      <a:extLst>
                        <a:ext uri="{9D8B030D-6E8A-4147-A177-3AD203B41FA5}">
                          <a16:colId xmlns:a16="http://schemas.microsoft.com/office/drawing/2014/main" val="2814006035"/>
                        </a:ext>
                      </a:extLst>
                    </a:gridCol>
                    <a:gridCol w="1473199">
                      <a:extLst>
                        <a:ext uri="{9D8B030D-6E8A-4147-A177-3AD203B41FA5}">
                          <a16:colId xmlns:a16="http://schemas.microsoft.com/office/drawing/2014/main" val="3920291839"/>
                        </a:ext>
                      </a:extLst>
                    </a:gridCol>
                    <a:gridCol w="1473199">
                      <a:extLst>
                        <a:ext uri="{9D8B030D-6E8A-4147-A177-3AD203B41FA5}">
                          <a16:colId xmlns:a16="http://schemas.microsoft.com/office/drawing/2014/main" val="251660726"/>
                        </a:ext>
                      </a:extLst>
                    </a:gridCol>
                    <a:gridCol w="1473199">
                      <a:extLst>
                        <a:ext uri="{9D8B030D-6E8A-4147-A177-3AD203B41FA5}">
                          <a16:colId xmlns:a16="http://schemas.microsoft.com/office/drawing/2014/main" val="2027810607"/>
                        </a:ext>
                      </a:extLst>
                    </a:gridCol>
                    <a:gridCol w="1473199">
                      <a:extLst>
                        <a:ext uri="{9D8B030D-6E8A-4147-A177-3AD203B41FA5}">
                          <a16:colId xmlns:a16="http://schemas.microsoft.com/office/drawing/2014/main" val="177961823"/>
                        </a:ext>
                      </a:extLst>
                    </a:gridCol>
                    <a:gridCol w="1473199">
                      <a:extLst>
                        <a:ext uri="{9D8B030D-6E8A-4147-A177-3AD203B41FA5}">
                          <a16:colId xmlns:a16="http://schemas.microsoft.com/office/drawing/2014/main" val="2519390553"/>
                        </a:ext>
                      </a:extLst>
                    </a:gridCol>
                    <a:gridCol w="1473199">
                      <a:extLst>
                        <a:ext uri="{9D8B030D-6E8A-4147-A177-3AD203B41FA5}">
                          <a16:colId xmlns:a16="http://schemas.microsoft.com/office/drawing/2014/main" val="2286329303"/>
                        </a:ext>
                      </a:extLst>
                    </a:gridCol>
                    <a:gridCol w="1473199">
                      <a:extLst>
                        <a:ext uri="{9D8B030D-6E8A-4147-A177-3AD203B41FA5}">
                          <a16:colId xmlns:a16="http://schemas.microsoft.com/office/drawing/2014/main" val="2974061879"/>
                        </a:ext>
                      </a:extLst>
                    </a:gridCol>
                  </a:tblGrid>
                  <a:tr h="14630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Laser Power (in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Scan Speed (in mm/s)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Frequency (in kHz)</a:t>
                          </a:r>
                        </a:p>
                        <a:p>
                          <a:endParaRPr lang="en-US" dirty="0"/>
                        </a:p>
                      </a:txBody>
                      <a:tcPr/>
                    </a:tc>
                    <a:tc>
                      <a:txBody>
                        <a:bodyPr/>
                        <a:lstStyle/>
                        <a:p>
                          <a:endParaRPr lang="en-US"/>
                        </a:p>
                      </a:txBody>
                      <a:tcPr>
                        <a:blipFill>
                          <a:blip r:embed="rId2"/>
                          <a:stretch>
                            <a:fillRect l="-298291" t="-2609" r="-398291" b="-153043"/>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Number of hatches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Angle Increment</a:t>
                          </a:r>
                        </a:p>
                        <a:p>
                          <a:endParaRPr lang="en-US" dirty="0"/>
                        </a:p>
                      </a:txBody>
                      <a:tcPr/>
                    </a:tc>
                    <a:tc>
                      <a:txBody>
                        <a:bodyPr/>
                        <a:lstStyle/>
                        <a:p>
                          <a:endParaRPr lang="en-US"/>
                        </a:p>
                      </a:txBody>
                      <a:tcPr>
                        <a:blipFill>
                          <a:blip r:embed="rId2"/>
                          <a:stretch>
                            <a:fillRect l="-601724" t="-2609" r="-101724" b="-153043"/>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Hatching Strategy</a:t>
                          </a:r>
                        </a:p>
                        <a:p>
                          <a:endParaRPr lang="en-US" dirty="0"/>
                        </a:p>
                      </a:txBody>
                      <a:tcPr/>
                    </a:tc>
                    <a:extLst>
                      <a:ext uri="{0D108BD9-81ED-4DB2-BD59-A6C34878D82A}">
                        <a16:rowId xmlns:a16="http://schemas.microsoft.com/office/drawing/2014/main" val="297719103"/>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50</a:t>
                          </a:r>
                        </a:p>
                      </a:txBody>
                      <a:tcPr/>
                    </a:tc>
                    <a:tc>
                      <a:txBody>
                        <a:bodyPr/>
                        <a:lstStyle/>
                        <a:p>
                          <a:r>
                            <a:rPr lang="en-US" dirty="0"/>
                            <a:t>19.00</a:t>
                          </a:r>
                        </a:p>
                      </a:txBody>
                      <a:tcPr/>
                    </a:tc>
                    <a:tc>
                      <a:txBody>
                        <a:bodyPr/>
                        <a:lstStyle/>
                        <a:p>
                          <a:r>
                            <a:rPr lang="en-US" dirty="0"/>
                            <a:t>2</a:t>
                          </a:r>
                        </a:p>
                      </a:txBody>
                      <a:tcPr/>
                    </a:tc>
                    <a:tc>
                      <a:txBody>
                        <a:bodyPr/>
                        <a:lstStyle/>
                        <a:p>
                          <a:r>
                            <a:rPr lang="en-US" dirty="0"/>
                            <a:t>Rotating</a:t>
                          </a:r>
                        </a:p>
                      </a:txBody>
                      <a:tcPr/>
                    </a:tc>
                    <a:extLst>
                      <a:ext uri="{0D108BD9-81ED-4DB2-BD59-A6C34878D82A}">
                        <a16:rowId xmlns:a16="http://schemas.microsoft.com/office/drawing/2014/main" val="1539782892"/>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100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3417287613"/>
                      </a:ext>
                    </a:extLst>
                  </a:tr>
                  <a:tr h="64008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150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p>
                          <a:endParaRPr lang="en-US" dirty="0"/>
                        </a:p>
                      </a:txBody>
                      <a:tcPr/>
                    </a:tc>
                    <a:tc>
                      <a:txBody>
                        <a:bodyPr/>
                        <a:lstStyle/>
                        <a:p>
                          <a:r>
                            <a:rPr lang="en-US" dirty="0"/>
                            <a:t>Rotating</a:t>
                          </a:r>
                        </a:p>
                      </a:txBody>
                      <a:tcPr/>
                    </a:tc>
                    <a:extLst>
                      <a:ext uri="{0D108BD9-81ED-4DB2-BD59-A6C34878D82A}">
                        <a16:rowId xmlns:a16="http://schemas.microsoft.com/office/drawing/2014/main" val="2363590978"/>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200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4012053606"/>
                      </a:ext>
                    </a:extLst>
                  </a:tr>
                  <a:tr h="370840">
                    <a:tc>
                      <a:txBody>
                        <a:bodyPr/>
                        <a:lstStyle/>
                        <a:p>
                          <a:r>
                            <a:rPr lang="en-US" dirty="0"/>
                            <a:t>100</a:t>
                          </a:r>
                        </a:p>
                      </a:txBody>
                      <a:tcPr/>
                    </a:tc>
                    <a:tc>
                      <a:txBody>
                        <a:bodyPr/>
                        <a:lstStyle/>
                        <a:p>
                          <a:r>
                            <a:rPr lang="en-US" dirty="0"/>
                            <a:t>900</a:t>
                          </a:r>
                        </a:p>
                      </a:txBody>
                      <a:tcPr/>
                    </a:tc>
                    <a:tc>
                      <a:txBody>
                        <a:bodyPr/>
                        <a:lstStyle/>
                        <a:p>
                          <a:r>
                            <a:rPr lang="en-US" dirty="0"/>
                            <a:t>300</a:t>
                          </a:r>
                        </a:p>
                      </a:txBody>
                      <a:tcPr/>
                    </a:tc>
                    <a:tc>
                      <a:txBody>
                        <a:bodyPr/>
                        <a:lstStyle/>
                        <a:p>
                          <a:r>
                            <a:rPr lang="en-US" dirty="0"/>
                            <a:t>4</a:t>
                          </a:r>
                        </a:p>
                      </a:txBody>
                      <a:tcPr/>
                    </a:tc>
                    <a:tc>
                      <a:txBody>
                        <a:bodyPr/>
                        <a:lstStyle/>
                        <a:p>
                          <a:r>
                            <a:rPr lang="en-US" dirty="0"/>
                            <a:t>250</a:t>
                          </a:r>
                        </a:p>
                      </a:txBody>
                      <a:tcPr/>
                    </a:tc>
                    <a:tc>
                      <a:txBody>
                        <a:bodyPr/>
                        <a:lstStyle/>
                        <a:p>
                          <a:r>
                            <a:rPr lang="en-US" dirty="0"/>
                            <a:t>19.00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r>
                            <a:rPr lang="en-US" dirty="0"/>
                            <a:t>Rotating</a:t>
                          </a:r>
                        </a:p>
                      </a:txBody>
                      <a:tcPr/>
                    </a:tc>
                    <a:extLst>
                      <a:ext uri="{0D108BD9-81ED-4DB2-BD59-A6C34878D82A}">
                        <a16:rowId xmlns:a16="http://schemas.microsoft.com/office/drawing/2014/main" val="3020919048"/>
                      </a:ext>
                    </a:extLst>
                  </a:tr>
                </a:tbl>
              </a:graphicData>
            </a:graphic>
          </p:graphicFrame>
        </mc:Fallback>
      </mc:AlternateContent>
    </p:spTree>
    <p:extLst>
      <p:ext uri="{BB962C8B-B14F-4D97-AF65-F5344CB8AC3E}">
        <p14:creationId xmlns:p14="http://schemas.microsoft.com/office/powerpoint/2010/main" val="167449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lose-up of a grey surface&#10;&#10;Description automatically generated">
            <a:extLst>
              <a:ext uri="{FF2B5EF4-FFF2-40B4-BE49-F238E27FC236}">
                <a16:creationId xmlns:a16="http://schemas.microsoft.com/office/drawing/2014/main" id="{484329C1-539B-6A46-9B1B-203FB7F8B836}"/>
              </a:ext>
            </a:extLst>
          </p:cNvPr>
          <p:cNvPicPr>
            <a:picLocks noChangeAspect="1"/>
          </p:cNvPicPr>
          <p:nvPr/>
        </p:nvPicPr>
        <p:blipFill>
          <a:blip r:embed="rId2"/>
          <a:stretch>
            <a:fillRect/>
          </a:stretch>
        </p:blipFill>
        <p:spPr>
          <a:xfrm>
            <a:off x="1066482" y="643467"/>
            <a:ext cx="2234276" cy="2475653"/>
          </a:xfrm>
          <a:prstGeom prst="rect">
            <a:avLst/>
          </a:prstGeom>
        </p:spPr>
      </p:pic>
      <p:sp>
        <p:nvSpPr>
          <p:cNvPr id="35" name="Rectangle 34">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close-up of a grey surface&#10;&#10;Description automatically generated">
            <a:extLst>
              <a:ext uri="{FF2B5EF4-FFF2-40B4-BE49-F238E27FC236}">
                <a16:creationId xmlns:a16="http://schemas.microsoft.com/office/drawing/2014/main" id="{C224CF18-E5CA-214C-9910-A3E9C47CC867}"/>
              </a:ext>
            </a:extLst>
          </p:cNvPr>
          <p:cNvPicPr>
            <a:picLocks noChangeAspect="1"/>
          </p:cNvPicPr>
          <p:nvPr/>
        </p:nvPicPr>
        <p:blipFill>
          <a:blip r:embed="rId3"/>
          <a:stretch>
            <a:fillRect/>
          </a:stretch>
        </p:blipFill>
        <p:spPr>
          <a:xfrm>
            <a:off x="8826003" y="650497"/>
            <a:ext cx="2227932" cy="2468623"/>
          </a:xfrm>
          <a:prstGeom prst="rect">
            <a:avLst/>
          </a:prstGeom>
        </p:spPr>
      </p:pic>
      <p:sp>
        <p:nvSpPr>
          <p:cNvPr id="37" name="Rectangle 36">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up of a microscope&#10;&#10;Description automatically generated">
            <a:extLst>
              <a:ext uri="{FF2B5EF4-FFF2-40B4-BE49-F238E27FC236}">
                <a16:creationId xmlns:a16="http://schemas.microsoft.com/office/drawing/2014/main" id="{67A3A81B-4D6D-A547-9D2F-28EDD7CE7DC4}"/>
              </a:ext>
            </a:extLst>
          </p:cNvPr>
          <p:cNvPicPr>
            <a:picLocks noChangeAspect="1"/>
          </p:cNvPicPr>
          <p:nvPr/>
        </p:nvPicPr>
        <p:blipFill>
          <a:blip r:embed="rId4"/>
          <a:stretch>
            <a:fillRect/>
          </a:stretch>
        </p:blipFill>
        <p:spPr>
          <a:xfrm>
            <a:off x="1059697" y="3748194"/>
            <a:ext cx="2230646" cy="2471631"/>
          </a:xfrm>
          <a:prstGeom prst="rect">
            <a:avLst/>
          </a:prstGeom>
        </p:spPr>
      </p:pic>
      <p:sp>
        <p:nvSpPr>
          <p:cNvPr id="39" name="Rectangle 38">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lose-up of a microscope&#10;&#10;Description automatically generated">
            <a:extLst>
              <a:ext uri="{FF2B5EF4-FFF2-40B4-BE49-F238E27FC236}">
                <a16:creationId xmlns:a16="http://schemas.microsoft.com/office/drawing/2014/main" id="{80A505F9-0C03-FB48-9316-7C7914332FF3}"/>
              </a:ext>
            </a:extLst>
          </p:cNvPr>
          <p:cNvPicPr>
            <a:picLocks noChangeAspect="1"/>
          </p:cNvPicPr>
          <p:nvPr/>
        </p:nvPicPr>
        <p:blipFill>
          <a:blip r:embed="rId5"/>
          <a:stretch>
            <a:fillRect/>
          </a:stretch>
        </p:blipFill>
        <p:spPr>
          <a:xfrm>
            <a:off x="4381676" y="1533748"/>
            <a:ext cx="3252903" cy="3804564"/>
          </a:xfrm>
          <a:prstGeom prst="rect">
            <a:avLst/>
          </a:prstGeom>
        </p:spPr>
      </p:pic>
      <p:sp>
        <p:nvSpPr>
          <p:cNvPr id="41" name="Rectangle 40">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several rectangular shapes&#10;&#10;Description automatically generated">
            <a:extLst>
              <a:ext uri="{FF2B5EF4-FFF2-40B4-BE49-F238E27FC236}">
                <a16:creationId xmlns:a16="http://schemas.microsoft.com/office/drawing/2014/main" id="{E42684A3-E26E-DB45-B359-7D2C7DD76945}"/>
              </a:ext>
            </a:extLst>
          </p:cNvPr>
          <p:cNvPicPr>
            <a:picLocks noChangeAspect="1"/>
          </p:cNvPicPr>
          <p:nvPr/>
        </p:nvPicPr>
        <p:blipFill>
          <a:blip r:embed="rId6"/>
          <a:stretch>
            <a:fillRect/>
          </a:stretch>
        </p:blipFill>
        <p:spPr>
          <a:xfrm>
            <a:off x="8313518" y="3861207"/>
            <a:ext cx="3252903" cy="2252634"/>
          </a:xfrm>
          <a:prstGeom prst="rect">
            <a:avLst/>
          </a:prstGeom>
        </p:spPr>
      </p:pic>
      <p:sp>
        <p:nvSpPr>
          <p:cNvPr id="4" name="Slide Number Placeholder 3">
            <a:extLst>
              <a:ext uri="{FF2B5EF4-FFF2-40B4-BE49-F238E27FC236}">
                <a16:creationId xmlns:a16="http://schemas.microsoft.com/office/drawing/2014/main" id="{D7B0B365-1259-914C-8114-F8FE3927D5FB}"/>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57F1E4F-1CFF-5643-939E-217C01CDF565}" type="slidenum">
              <a:rPr lang="en-US" sz="1200">
                <a:solidFill>
                  <a:srgbClr val="FFFFFF"/>
                </a:solidFill>
              </a:rPr>
              <a:pPr defTabSz="914400">
                <a:spcAft>
                  <a:spcPts val="600"/>
                </a:spcAft>
              </a:pPr>
              <a:t>23</a:t>
            </a:fld>
            <a:endParaRPr lang="en-US" sz="1200">
              <a:solidFill>
                <a:srgbClr val="FFFFFF"/>
              </a:solidFill>
            </a:endParaRPr>
          </a:p>
        </p:txBody>
      </p:sp>
      <p:sp>
        <p:nvSpPr>
          <p:cNvPr id="2" name="TextBox 1">
            <a:extLst>
              <a:ext uri="{FF2B5EF4-FFF2-40B4-BE49-F238E27FC236}">
                <a16:creationId xmlns:a16="http://schemas.microsoft.com/office/drawing/2014/main" id="{39E7A1DE-F559-EB4C-9D93-F02F8F3E78C5}"/>
              </a:ext>
            </a:extLst>
          </p:cNvPr>
          <p:cNvSpPr txBox="1"/>
          <p:nvPr/>
        </p:nvSpPr>
        <p:spPr>
          <a:xfrm>
            <a:off x="1619792" y="6391744"/>
            <a:ext cx="1125629" cy="369332"/>
          </a:xfrm>
          <a:prstGeom prst="rect">
            <a:avLst/>
          </a:prstGeom>
          <a:noFill/>
        </p:spPr>
        <p:txBody>
          <a:bodyPr wrap="none" rtlCol="0">
            <a:spAutoFit/>
          </a:bodyPr>
          <a:lstStyle/>
          <a:p>
            <a:r>
              <a:rPr lang="en-US" dirty="0"/>
              <a:t>Trench 1</a:t>
            </a:r>
          </a:p>
        </p:txBody>
      </p:sp>
      <p:sp>
        <p:nvSpPr>
          <p:cNvPr id="15" name="TextBox 14">
            <a:extLst>
              <a:ext uri="{FF2B5EF4-FFF2-40B4-BE49-F238E27FC236}">
                <a16:creationId xmlns:a16="http://schemas.microsoft.com/office/drawing/2014/main" id="{03CF6FA6-CD8E-D345-B296-22046D221DD5}"/>
              </a:ext>
            </a:extLst>
          </p:cNvPr>
          <p:cNvSpPr txBox="1"/>
          <p:nvPr/>
        </p:nvSpPr>
        <p:spPr>
          <a:xfrm>
            <a:off x="9377154" y="159700"/>
            <a:ext cx="1125629" cy="369332"/>
          </a:xfrm>
          <a:prstGeom prst="rect">
            <a:avLst/>
          </a:prstGeom>
          <a:noFill/>
        </p:spPr>
        <p:txBody>
          <a:bodyPr wrap="none" rtlCol="0">
            <a:spAutoFit/>
          </a:bodyPr>
          <a:lstStyle/>
          <a:p>
            <a:r>
              <a:rPr lang="en-US" dirty="0"/>
              <a:t>Trench 2</a:t>
            </a:r>
          </a:p>
        </p:txBody>
      </p:sp>
      <p:sp>
        <p:nvSpPr>
          <p:cNvPr id="16" name="TextBox 15">
            <a:extLst>
              <a:ext uri="{FF2B5EF4-FFF2-40B4-BE49-F238E27FC236}">
                <a16:creationId xmlns:a16="http://schemas.microsoft.com/office/drawing/2014/main" id="{9D4F5EF6-879C-6E42-BE45-E79AE8F54447}"/>
              </a:ext>
            </a:extLst>
          </p:cNvPr>
          <p:cNvSpPr txBox="1"/>
          <p:nvPr/>
        </p:nvSpPr>
        <p:spPr>
          <a:xfrm>
            <a:off x="1482825" y="121693"/>
            <a:ext cx="1125629" cy="369332"/>
          </a:xfrm>
          <a:prstGeom prst="rect">
            <a:avLst/>
          </a:prstGeom>
          <a:noFill/>
        </p:spPr>
        <p:txBody>
          <a:bodyPr wrap="none" rtlCol="0">
            <a:spAutoFit/>
          </a:bodyPr>
          <a:lstStyle/>
          <a:p>
            <a:r>
              <a:rPr lang="en-US" dirty="0"/>
              <a:t>Trench 3</a:t>
            </a:r>
          </a:p>
        </p:txBody>
      </p:sp>
      <p:sp>
        <p:nvSpPr>
          <p:cNvPr id="17" name="TextBox 16">
            <a:extLst>
              <a:ext uri="{FF2B5EF4-FFF2-40B4-BE49-F238E27FC236}">
                <a16:creationId xmlns:a16="http://schemas.microsoft.com/office/drawing/2014/main" id="{FCCF2F78-7398-4844-9C99-5C95740884FE}"/>
              </a:ext>
            </a:extLst>
          </p:cNvPr>
          <p:cNvSpPr txBox="1"/>
          <p:nvPr/>
        </p:nvSpPr>
        <p:spPr>
          <a:xfrm>
            <a:off x="5434879" y="5390161"/>
            <a:ext cx="1125629" cy="369332"/>
          </a:xfrm>
          <a:prstGeom prst="rect">
            <a:avLst/>
          </a:prstGeom>
          <a:noFill/>
        </p:spPr>
        <p:txBody>
          <a:bodyPr wrap="none" rtlCol="0">
            <a:spAutoFit/>
          </a:bodyPr>
          <a:lstStyle/>
          <a:p>
            <a:r>
              <a:rPr lang="en-US" dirty="0"/>
              <a:t>Trench 4</a:t>
            </a:r>
          </a:p>
        </p:txBody>
      </p:sp>
      <p:sp>
        <p:nvSpPr>
          <p:cNvPr id="19" name="TextBox 18">
            <a:extLst>
              <a:ext uri="{FF2B5EF4-FFF2-40B4-BE49-F238E27FC236}">
                <a16:creationId xmlns:a16="http://schemas.microsoft.com/office/drawing/2014/main" id="{9E0EB707-02D2-514C-BEF5-34B99750833F}"/>
              </a:ext>
            </a:extLst>
          </p:cNvPr>
          <p:cNvSpPr txBox="1"/>
          <p:nvPr/>
        </p:nvSpPr>
        <p:spPr>
          <a:xfrm>
            <a:off x="9565817" y="6391744"/>
            <a:ext cx="1125629" cy="369332"/>
          </a:xfrm>
          <a:prstGeom prst="rect">
            <a:avLst/>
          </a:prstGeom>
          <a:noFill/>
        </p:spPr>
        <p:txBody>
          <a:bodyPr wrap="none" rtlCol="0">
            <a:spAutoFit/>
          </a:bodyPr>
          <a:lstStyle/>
          <a:p>
            <a:r>
              <a:rPr lang="en-US" dirty="0"/>
              <a:t>Trench 5</a:t>
            </a:r>
          </a:p>
        </p:txBody>
      </p:sp>
      <p:sp>
        <p:nvSpPr>
          <p:cNvPr id="3" name="TextBox 2">
            <a:extLst>
              <a:ext uri="{FF2B5EF4-FFF2-40B4-BE49-F238E27FC236}">
                <a16:creationId xmlns:a16="http://schemas.microsoft.com/office/drawing/2014/main" id="{9A7C0199-2B88-DE41-908C-6EBF1A9C0330}"/>
              </a:ext>
            </a:extLst>
          </p:cNvPr>
          <p:cNvSpPr txBox="1"/>
          <p:nvPr/>
        </p:nvSpPr>
        <p:spPr>
          <a:xfrm>
            <a:off x="3300758" y="103698"/>
            <a:ext cx="5731056" cy="369332"/>
          </a:xfrm>
          <a:prstGeom prst="rect">
            <a:avLst/>
          </a:prstGeom>
          <a:noFill/>
        </p:spPr>
        <p:txBody>
          <a:bodyPr wrap="none" rtlCol="0">
            <a:spAutoFit/>
          </a:bodyPr>
          <a:lstStyle/>
          <a:p>
            <a:r>
              <a:rPr lang="en-US" dirty="0"/>
              <a:t>Trenches made at the edge of an aluminium stub</a:t>
            </a:r>
          </a:p>
        </p:txBody>
      </p:sp>
    </p:spTree>
    <p:extLst>
      <p:ext uri="{BB962C8B-B14F-4D97-AF65-F5344CB8AC3E}">
        <p14:creationId xmlns:p14="http://schemas.microsoft.com/office/powerpoint/2010/main" val="1629993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Rounded Rectangle 7">
            <a:extLst>
              <a:ext uri="{FF2B5EF4-FFF2-40B4-BE49-F238E27FC236}">
                <a16:creationId xmlns:a16="http://schemas.microsoft.com/office/drawing/2014/main" id="{9690E8CD-BFA8-49C9-95BD-EA4CA120C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with numbers and a line&#10;&#10;Description automatically generated">
            <a:extLst>
              <a:ext uri="{FF2B5EF4-FFF2-40B4-BE49-F238E27FC236}">
                <a16:creationId xmlns:a16="http://schemas.microsoft.com/office/drawing/2014/main" id="{CB2A5040-D308-624B-B626-A28F08D91622}"/>
              </a:ext>
            </a:extLst>
          </p:cNvPr>
          <p:cNvPicPr>
            <a:picLocks noGrp="1" noChangeAspect="1"/>
          </p:cNvPicPr>
          <p:nvPr>
            <p:ph idx="1"/>
          </p:nvPr>
        </p:nvPicPr>
        <p:blipFill>
          <a:blip r:embed="rId3"/>
          <a:stretch>
            <a:fillRect/>
          </a:stretch>
        </p:blipFill>
        <p:spPr>
          <a:xfrm>
            <a:off x="1127344" y="1762252"/>
            <a:ext cx="4416155" cy="3312115"/>
          </a:xfrm>
          <a:prstGeom prst="rect">
            <a:avLst/>
          </a:prstGeom>
        </p:spPr>
      </p:pic>
      <p:sp>
        <p:nvSpPr>
          <p:cNvPr id="15" name="Rounded Rectangle 7">
            <a:extLst>
              <a:ext uri="{FF2B5EF4-FFF2-40B4-BE49-F238E27FC236}">
                <a16:creationId xmlns:a16="http://schemas.microsoft.com/office/drawing/2014/main" id="{E3925F30-DC1E-4FB8-B39E-30B926358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8243"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numbers and a line&#10;&#10;Description automatically generated">
            <a:extLst>
              <a:ext uri="{FF2B5EF4-FFF2-40B4-BE49-F238E27FC236}">
                <a16:creationId xmlns:a16="http://schemas.microsoft.com/office/drawing/2014/main" id="{8B969AD6-372B-0047-902D-5EB14352E089}"/>
              </a:ext>
            </a:extLst>
          </p:cNvPr>
          <p:cNvPicPr>
            <a:picLocks noChangeAspect="1"/>
          </p:cNvPicPr>
          <p:nvPr/>
        </p:nvPicPr>
        <p:blipFill>
          <a:blip r:embed="rId4"/>
          <a:stretch>
            <a:fillRect/>
          </a:stretch>
        </p:blipFill>
        <p:spPr>
          <a:xfrm>
            <a:off x="6672120" y="1762252"/>
            <a:ext cx="4416155" cy="3312115"/>
          </a:xfrm>
          <a:prstGeom prst="rect">
            <a:avLst/>
          </a:prstGeom>
        </p:spPr>
      </p:pic>
      <p:sp>
        <p:nvSpPr>
          <p:cNvPr id="4" name="Slide Number Placeholder 3">
            <a:extLst>
              <a:ext uri="{FF2B5EF4-FFF2-40B4-BE49-F238E27FC236}">
                <a16:creationId xmlns:a16="http://schemas.microsoft.com/office/drawing/2014/main" id="{144D7263-0F29-FA43-B27A-8F5F4BAF21BB}"/>
              </a:ext>
            </a:extLst>
          </p:cNvPr>
          <p:cNvSpPr>
            <a:spLocks noGrp="1"/>
          </p:cNvSpPr>
          <p:nvPr>
            <p:ph type="sldNum" sz="quarter" idx="12"/>
          </p:nvPr>
        </p:nvSpPr>
        <p:spPr>
          <a:xfrm>
            <a:off x="10514012" y="6316131"/>
            <a:ext cx="551167" cy="365125"/>
          </a:xfrm>
        </p:spPr>
        <p:txBody>
          <a:bodyPr vert="horz" lIns="91440" tIns="45720" rIns="91440" bIns="45720" rtlCol="0" anchor="ctr">
            <a:normAutofit/>
          </a:bodyPr>
          <a:lstStyle/>
          <a:p>
            <a:pPr>
              <a:spcAft>
                <a:spcPts val="600"/>
              </a:spcAft>
            </a:pPr>
            <a:fld id="{D57F1E4F-1CFF-5643-939E-217C01CDF56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24</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09C867-4117-A342-879E-DAF5E4DD47D9}"/>
                  </a:ext>
                </a:extLst>
              </p:cNvPr>
              <p:cNvSpPr txBox="1"/>
              <p:nvPr/>
            </p:nvSpPr>
            <p:spPr>
              <a:xfrm>
                <a:off x="633927" y="6296454"/>
                <a:ext cx="5555047" cy="338554"/>
              </a:xfrm>
              <a:prstGeom prst="rect">
                <a:avLst/>
              </a:prstGeom>
              <a:noFill/>
            </p:spPr>
            <p:txBody>
              <a:bodyPr wrap="none" rtlCol="0">
                <a:spAutoFit/>
              </a:bodyPr>
              <a:lstStyle/>
              <a:p>
                <a:r>
                  <a:rPr lang="en-US" sz="1600" dirty="0"/>
                  <a:t>Experimental Value of Removal Rate Per Layer: 2.27</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r>
                      <a:rPr lang="en-US" sz="1600" b="0" i="1" smtClean="0">
                        <a:latin typeface="Cambria Math" panose="02040503050406030204" pitchFamily="18" charset="0"/>
                        <a:ea typeface="Cambria Math" panose="02040503050406030204" pitchFamily="18" charset="0"/>
                      </a:rPr>
                      <m:t>𝑚</m:t>
                    </m:r>
                  </m:oMath>
                </a14:m>
                <a:endParaRPr lang="en-US" sz="1600" dirty="0"/>
              </a:p>
            </p:txBody>
          </p:sp>
        </mc:Choice>
        <mc:Fallback xmlns="">
          <p:sp>
            <p:nvSpPr>
              <p:cNvPr id="9" name="TextBox 8">
                <a:extLst>
                  <a:ext uri="{FF2B5EF4-FFF2-40B4-BE49-F238E27FC236}">
                    <a16:creationId xmlns:a16="http://schemas.microsoft.com/office/drawing/2014/main" id="{5F09C867-4117-A342-879E-DAF5E4DD47D9}"/>
                  </a:ext>
                </a:extLst>
              </p:cNvPr>
              <p:cNvSpPr txBox="1">
                <a:spLocks noRot="1" noChangeAspect="1" noMove="1" noResize="1" noEditPoints="1" noAdjustHandles="1" noChangeArrowheads="1" noChangeShapeType="1" noTextEdit="1"/>
              </p:cNvSpPr>
              <p:nvPr/>
            </p:nvSpPr>
            <p:spPr>
              <a:xfrm>
                <a:off x="633927" y="6296454"/>
                <a:ext cx="5555047" cy="338554"/>
              </a:xfrm>
              <a:prstGeom prst="rect">
                <a:avLst/>
              </a:prstGeom>
              <a:blipFill>
                <a:blip r:embed="rId5"/>
                <a:stretch>
                  <a:fillRect l="-456" t="-3571" b="-2142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914AC5F-E775-B046-B95A-51B96457529A}"/>
              </a:ext>
            </a:extLst>
          </p:cNvPr>
          <p:cNvSpPr txBox="1"/>
          <p:nvPr/>
        </p:nvSpPr>
        <p:spPr>
          <a:xfrm>
            <a:off x="3026890" y="242886"/>
            <a:ext cx="6138219" cy="369332"/>
          </a:xfrm>
          <a:prstGeom prst="rect">
            <a:avLst/>
          </a:prstGeom>
          <a:noFill/>
        </p:spPr>
        <p:txBody>
          <a:bodyPr wrap="none" rtlCol="0">
            <a:spAutoFit/>
          </a:bodyPr>
          <a:lstStyle/>
          <a:p>
            <a:r>
              <a:rPr lang="en-US" dirty="0"/>
              <a:t>Ablation Depth vs. Number of Hatches for Aluminium </a:t>
            </a:r>
          </a:p>
        </p:txBody>
      </p:sp>
      <p:sp>
        <p:nvSpPr>
          <p:cNvPr id="11" name="TextBox 10">
            <a:extLst>
              <a:ext uri="{FF2B5EF4-FFF2-40B4-BE49-F238E27FC236}">
                <a16:creationId xmlns:a16="http://schemas.microsoft.com/office/drawing/2014/main" id="{0BADEFE8-8F0C-0D48-83A6-34CB03202A1D}"/>
              </a:ext>
            </a:extLst>
          </p:cNvPr>
          <p:cNvSpPr txBox="1"/>
          <p:nvPr/>
        </p:nvSpPr>
        <p:spPr>
          <a:xfrm>
            <a:off x="852209" y="5330959"/>
            <a:ext cx="4966424" cy="646331"/>
          </a:xfrm>
          <a:prstGeom prst="rect">
            <a:avLst/>
          </a:prstGeom>
          <a:noFill/>
        </p:spPr>
        <p:txBody>
          <a:bodyPr wrap="none" rtlCol="0">
            <a:spAutoFit/>
          </a:bodyPr>
          <a:lstStyle/>
          <a:p>
            <a:r>
              <a:rPr lang="en-US" dirty="0">
                <a:solidFill>
                  <a:schemeClr val="bg1"/>
                </a:solidFill>
              </a:rPr>
              <a:t>Hatches range : </a:t>
            </a:r>
            <a:r>
              <a:rPr lang="en-IN" b="0" dirty="0">
                <a:solidFill>
                  <a:srgbClr val="F97E72"/>
                </a:solidFill>
                <a:effectLst/>
                <a:latin typeface="Menlo" panose="020B0609030804020204" pitchFamily="49" charset="0"/>
              </a:rPr>
              <a:t>10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50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100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150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200</a:t>
            </a:r>
            <a:endParaRPr lang="en-IN" b="0" dirty="0">
              <a:solidFill>
                <a:srgbClr val="BBBBBB"/>
              </a:solidFill>
              <a:effectLst/>
              <a:latin typeface="Menlo" panose="020B0609030804020204" pitchFamily="49" charset="0"/>
            </a:endParaRPr>
          </a:p>
          <a:p>
            <a:endParaRPr lang="en-US" dirty="0">
              <a:solidFill>
                <a:schemeClr val="bg1"/>
              </a:solidFill>
            </a:endParaRPr>
          </a:p>
        </p:txBody>
      </p:sp>
      <p:sp>
        <p:nvSpPr>
          <p:cNvPr id="14" name="TextBox 13">
            <a:extLst>
              <a:ext uri="{FF2B5EF4-FFF2-40B4-BE49-F238E27FC236}">
                <a16:creationId xmlns:a16="http://schemas.microsoft.com/office/drawing/2014/main" id="{A0FD0DC8-69AE-0D41-A411-EE57267CE4BC}"/>
              </a:ext>
            </a:extLst>
          </p:cNvPr>
          <p:cNvSpPr txBox="1"/>
          <p:nvPr/>
        </p:nvSpPr>
        <p:spPr>
          <a:xfrm>
            <a:off x="6398350" y="5310880"/>
            <a:ext cx="4966424" cy="923330"/>
          </a:xfrm>
          <a:prstGeom prst="rect">
            <a:avLst/>
          </a:prstGeom>
          <a:noFill/>
        </p:spPr>
        <p:txBody>
          <a:bodyPr wrap="none" rtlCol="0">
            <a:spAutoFit/>
          </a:bodyPr>
          <a:lstStyle/>
          <a:p>
            <a:r>
              <a:rPr lang="en-US" dirty="0">
                <a:solidFill>
                  <a:schemeClr val="bg1"/>
                </a:solidFill>
              </a:rPr>
              <a:t>Hatches range : </a:t>
            </a:r>
            <a:r>
              <a:rPr lang="en-IN" b="0" dirty="0">
                <a:solidFill>
                  <a:srgbClr val="F97E72"/>
                </a:solidFill>
                <a:effectLst/>
                <a:latin typeface="Menlo" panose="020B0609030804020204" pitchFamily="49" charset="0"/>
              </a:rPr>
              <a:t>15</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60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110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160</a:t>
            </a:r>
            <a:r>
              <a:rPr lang="en-IN" b="0" dirty="0">
                <a:solidFill>
                  <a:srgbClr val="FF7EDB"/>
                </a:solidFill>
                <a:effectLst/>
                <a:latin typeface="Menlo" panose="020B0609030804020204" pitchFamily="49" charset="0"/>
              </a:rPr>
              <a:t>, </a:t>
            </a:r>
            <a:r>
              <a:rPr lang="en-IN" b="0" dirty="0">
                <a:solidFill>
                  <a:srgbClr val="F97E72"/>
                </a:solidFill>
                <a:effectLst/>
                <a:latin typeface="Menlo" panose="020B0609030804020204" pitchFamily="49" charset="0"/>
              </a:rPr>
              <a:t>210</a:t>
            </a:r>
            <a:endParaRPr lang="en-IN" b="0" dirty="0">
              <a:solidFill>
                <a:srgbClr val="BBBBBB"/>
              </a:solidFill>
              <a:effectLst/>
              <a:latin typeface="Menlo" panose="020B0609030804020204" pitchFamily="49" charset="0"/>
            </a:endParaRPr>
          </a:p>
          <a:p>
            <a:endParaRPr lang="en-IN" b="0" dirty="0">
              <a:solidFill>
                <a:srgbClr val="BBBBBB"/>
              </a:solidFill>
              <a:effectLst/>
              <a:latin typeface="Menlo" panose="020B0609030804020204" pitchFamily="49" charset="0"/>
            </a:endParaRPr>
          </a:p>
          <a:p>
            <a:endParaRPr lang="en-US"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A0A8A1-D6E3-FD4F-B111-C5F8EF7F52EB}"/>
                  </a:ext>
                </a:extLst>
              </p:cNvPr>
              <p:cNvSpPr txBox="1"/>
              <p:nvPr/>
            </p:nvSpPr>
            <p:spPr>
              <a:xfrm>
                <a:off x="6398350" y="6296454"/>
                <a:ext cx="5183150" cy="338554"/>
              </a:xfrm>
              <a:prstGeom prst="rect">
                <a:avLst/>
              </a:prstGeom>
              <a:noFill/>
            </p:spPr>
            <p:txBody>
              <a:bodyPr wrap="none" rtlCol="0">
                <a:spAutoFit/>
              </a:bodyPr>
              <a:lstStyle/>
              <a:p>
                <a:r>
                  <a:rPr lang="en-US" sz="1600" dirty="0"/>
                  <a:t>Analytical Value of Removal Rate Per Layer: 2</a:t>
                </a:r>
                <a:r>
                  <a:rPr lang="en-US" sz="1600" dirty="0">
                    <a:ea typeface="Cambria Math" panose="02040503050406030204" pitchFamily="18" charset="0"/>
                  </a:rPr>
                  <a:t>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r>
                      <a:rPr lang="en-US" sz="1600" b="0" i="1" smtClean="0">
                        <a:latin typeface="Cambria Math" panose="02040503050406030204" pitchFamily="18" charset="0"/>
                        <a:ea typeface="Cambria Math" panose="02040503050406030204" pitchFamily="18" charset="0"/>
                      </a:rPr>
                      <m:t>𝑚</m:t>
                    </m:r>
                  </m:oMath>
                </a14:m>
                <a:r>
                  <a:rPr lang="en-US" sz="1600" dirty="0"/>
                  <a:t>  </a:t>
                </a:r>
              </a:p>
            </p:txBody>
          </p:sp>
        </mc:Choice>
        <mc:Fallback xmlns="">
          <p:sp>
            <p:nvSpPr>
              <p:cNvPr id="12" name="TextBox 11">
                <a:extLst>
                  <a:ext uri="{FF2B5EF4-FFF2-40B4-BE49-F238E27FC236}">
                    <a16:creationId xmlns:a16="http://schemas.microsoft.com/office/drawing/2014/main" id="{99A0A8A1-D6E3-FD4F-B111-C5F8EF7F52EB}"/>
                  </a:ext>
                </a:extLst>
              </p:cNvPr>
              <p:cNvSpPr txBox="1">
                <a:spLocks noRot="1" noChangeAspect="1" noMove="1" noResize="1" noEditPoints="1" noAdjustHandles="1" noChangeArrowheads="1" noChangeShapeType="1" noTextEdit="1"/>
              </p:cNvSpPr>
              <p:nvPr/>
            </p:nvSpPr>
            <p:spPr>
              <a:xfrm>
                <a:off x="6398350" y="6296454"/>
                <a:ext cx="5183150" cy="338554"/>
              </a:xfrm>
              <a:prstGeom prst="rect">
                <a:avLst/>
              </a:prstGeom>
              <a:blipFill>
                <a:blip r:embed="rId6"/>
                <a:stretch>
                  <a:fillRect l="-733" t="-3571" b="-21429"/>
                </a:stretch>
              </a:blipFill>
            </p:spPr>
            <p:txBody>
              <a:bodyPr/>
              <a:lstStyle/>
              <a:p>
                <a:r>
                  <a:rPr lang="en-US">
                    <a:noFill/>
                  </a:rPr>
                  <a:t> </a:t>
                </a:r>
              </a:p>
            </p:txBody>
          </p:sp>
        </mc:Fallback>
      </mc:AlternateContent>
    </p:spTree>
    <p:extLst>
      <p:ext uri="{BB962C8B-B14F-4D97-AF65-F5344CB8AC3E}">
        <p14:creationId xmlns:p14="http://schemas.microsoft.com/office/powerpoint/2010/main" val="383846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A close up of a metal surface&#10;&#10;Description automatically generated">
            <a:extLst>
              <a:ext uri="{FF2B5EF4-FFF2-40B4-BE49-F238E27FC236}">
                <a16:creationId xmlns:a16="http://schemas.microsoft.com/office/drawing/2014/main" id="{1246785B-B569-4A4B-B69F-A760DCA66C0D}"/>
              </a:ext>
            </a:extLst>
          </p:cNvPr>
          <p:cNvPicPr>
            <a:picLocks noChangeAspect="1"/>
          </p:cNvPicPr>
          <p:nvPr/>
        </p:nvPicPr>
        <p:blipFill>
          <a:blip r:embed="rId3">
            <a:alphaModFix amt="15000"/>
            <a:extLst>
              <a:ext uri="{837473B0-CC2E-450A-ABE3-18F120FF3D39}">
                <a1611:picAttrSrcUrl xmlns:a1611="http://schemas.microsoft.com/office/drawing/2016/11/main" r:id="rId4"/>
              </a:ext>
            </a:extLst>
          </a:blip>
          <a:srcRect t="1504" b="23497"/>
          <a:stretch/>
        </p:blipFill>
        <p:spPr>
          <a:xfrm>
            <a:off x="20" y="10"/>
            <a:ext cx="12191980" cy="6857990"/>
          </a:xfrm>
          <a:prstGeom prst="rect">
            <a:avLst/>
          </a:prstGeom>
        </p:spPr>
      </p:pic>
      <p:sp>
        <p:nvSpPr>
          <p:cNvPr id="2" name="Title 1">
            <a:extLst>
              <a:ext uri="{FF2B5EF4-FFF2-40B4-BE49-F238E27FC236}">
                <a16:creationId xmlns:a16="http://schemas.microsoft.com/office/drawing/2014/main" id="{76F0B285-07FC-B240-A926-38152CE90C32}"/>
              </a:ext>
            </a:extLst>
          </p:cNvPr>
          <p:cNvSpPr>
            <a:spLocks noGrp="1"/>
          </p:cNvSpPr>
          <p:nvPr>
            <p:ph type="title"/>
          </p:nvPr>
        </p:nvSpPr>
        <p:spPr>
          <a:xfrm>
            <a:off x="1141413" y="609600"/>
            <a:ext cx="9905998" cy="1905000"/>
          </a:xfrm>
        </p:spPr>
        <p:txBody>
          <a:bodyPr>
            <a:normAutofit/>
          </a:bodyPr>
          <a:lstStyle/>
          <a:p>
            <a:r>
              <a:rPr lang="en-US" dirty="0"/>
              <a:t>Material 2: Stainless Steel </a:t>
            </a:r>
          </a:p>
        </p:txBody>
      </p:sp>
      <p:sp>
        <p:nvSpPr>
          <p:cNvPr id="3" name="Content Placeholder 2">
            <a:extLst>
              <a:ext uri="{FF2B5EF4-FFF2-40B4-BE49-F238E27FC236}">
                <a16:creationId xmlns:a16="http://schemas.microsoft.com/office/drawing/2014/main" id="{74DCB979-CE86-3049-877C-3C28622C2BD5}"/>
              </a:ext>
            </a:extLst>
          </p:cNvPr>
          <p:cNvSpPr>
            <a:spLocks noGrp="1"/>
          </p:cNvSpPr>
          <p:nvPr>
            <p:ph idx="1"/>
          </p:nvPr>
        </p:nvSpPr>
        <p:spPr>
          <a:xfrm>
            <a:off x="1141413" y="2666999"/>
            <a:ext cx="9905998" cy="3124201"/>
          </a:xfrm>
        </p:spPr>
        <p:txBody>
          <a:bodyPr>
            <a:normAutofit/>
          </a:bodyPr>
          <a:lstStyle/>
          <a:p>
            <a:pPr>
              <a:lnSpc>
                <a:spcPct val="90000"/>
              </a:lnSpc>
            </a:pPr>
            <a:r>
              <a:rPr lang="en-IN" sz="1500" b="1" dirty="0"/>
              <a:t>Objective:</a:t>
            </a:r>
            <a:endParaRPr lang="en-IN" sz="1500" dirty="0"/>
          </a:p>
          <a:p>
            <a:pPr lvl="1">
              <a:lnSpc>
                <a:spcPct val="90000"/>
              </a:lnSpc>
              <a:buFont typeface="Arial" panose="020B0604020202020204" pitchFamily="34" charset="0"/>
              <a:buChar char="•"/>
            </a:pPr>
            <a:r>
              <a:rPr lang="en-IN" sz="1500" dirty="0"/>
              <a:t>Investigate the relationship between the trench depth and the power of a femtosecond laser when applied to steel.</a:t>
            </a:r>
          </a:p>
          <a:p>
            <a:pPr lvl="1">
              <a:lnSpc>
                <a:spcPct val="90000"/>
              </a:lnSpc>
              <a:buFont typeface="Arial" panose="020B0604020202020204" pitchFamily="34" charset="0"/>
              <a:buChar char="•"/>
            </a:pPr>
            <a:r>
              <a:rPr lang="en-IN" sz="1500" dirty="0"/>
              <a:t>Determine the ablation threshold, the minimum laser energy required to initiate material removal on the steel surface.</a:t>
            </a:r>
          </a:p>
          <a:p>
            <a:pPr>
              <a:lnSpc>
                <a:spcPct val="90000"/>
              </a:lnSpc>
            </a:pPr>
            <a:r>
              <a:rPr lang="en-IN" sz="1500" b="1" dirty="0"/>
              <a:t>Expected Outcomes:</a:t>
            </a:r>
            <a:endParaRPr lang="en-IN" sz="1500" dirty="0"/>
          </a:p>
          <a:p>
            <a:pPr lvl="1">
              <a:lnSpc>
                <a:spcPct val="90000"/>
              </a:lnSpc>
              <a:buFont typeface="Arial" panose="020B0604020202020204" pitchFamily="34" charset="0"/>
              <a:buChar char="•"/>
            </a:pPr>
            <a:r>
              <a:rPr lang="en-IN" sz="1500" b="1" dirty="0"/>
              <a:t>Trench Depth vs. Power Relationship</a:t>
            </a:r>
            <a:r>
              <a:rPr lang="en-IN" sz="1500" dirty="0"/>
              <a:t>: A detailed understanding of how trench depth scales with laser power at a fixed number of hatches.</a:t>
            </a:r>
          </a:p>
          <a:p>
            <a:pPr lvl="1">
              <a:lnSpc>
                <a:spcPct val="90000"/>
              </a:lnSpc>
              <a:buFont typeface="Arial" panose="020B0604020202020204" pitchFamily="34" charset="0"/>
              <a:buChar char="•"/>
            </a:pPr>
            <a:r>
              <a:rPr lang="en-IN" sz="1500" b="1" dirty="0"/>
              <a:t>Ablation Threshold</a:t>
            </a:r>
            <a:r>
              <a:rPr lang="en-IN" sz="1500" dirty="0"/>
              <a:t>: Accurate determination of the ablation threshold for steel, providing critical data for laser processing applications.</a:t>
            </a:r>
          </a:p>
          <a:p>
            <a:pPr marL="457200" lvl="1" indent="0">
              <a:lnSpc>
                <a:spcPct val="90000"/>
              </a:lnSpc>
              <a:buNone/>
            </a:pPr>
            <a:endParaRPr lang="en-IN" sz="1500" dirty="0"/>
          </a:p>
        </p:txBody>
      </p:sp>
      <p:sp>
        <p:nvSpPr>
          <p:cNvPr id="4" name="Slide Number Placeholder 3">
            <a:extLst>
              <a:ext uri="{FF2B5EF4-FFF2-40B4-BE49-F238E27FC236}">
                <a16:creationId xmlns:a16="http://schemas.microsoft.com/office/drawing/2014/main" id="{DC4DC814-F7FE-5D4F-86F8-C97BECFC875C}"/>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a:solidFill>
                  <a:prstClr val="white">
                    <a:lumMod val="75000"/>
                  </a:prstClr>
                </a:solidFill>
              </a:rPr>
              <a:pPr>
                <a:spcAft>
                  <a:spcPts val="600"/>
                </a:spcAft>
              </a:pPr>
              <a:t>25</a:t>
            </a:fld>
            <a:endParaRPr lang="en-US">
              <a:solidFill>
                <a:prstClr val="white">
                  <a:lumMod val="75000"/>
                </a:prstClr>
              </a:solidFill>
            </a:endParaRPr>
          </a:p>
        </p:txBody>
      </p:sp>
    </p:spTree>
    <p:extLst>
      <p:ext uri="{BB962C8B-B14F-4D97-AF65-F5344CB8AC3E}">
        <p14:creationId xmlns:p14="http://schemas.microsoft.com/office/powerpoint/2010/main" val="271354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E25F-0F33-9042-AAAF-4DBF1555F96F}"/>
              </a:ext>
            </a:extLst>
          </p:cNvPr>
          <p:cNvSpPr>
            <a:spLocks noGrp="1"/>
          </p:cNvSpPr>
          <p:nvPr>
            <p:ph type="title"/>
          </p:nvPr>
        </p:nvSpPr>
        <p:spPr/>
        <p:txBody>
          <a:bodyPr/>
          <a:lstStyle/>
          <a:p>
            <a:r>
              <a:rPr lang="en-US" dirty="0"/>
              <a:t>Recipe used to make the trenches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ACB691-B6A3-DF4C-A0EE-D2AD97A99B03}"/>
                  </a:ext>
                </a:extLst>
              </p:cNvPr>
              <p:cNvSpPr>
                <a:spLocks noGrp="1"/>
              </p:cNvSpPr>
              <p:nvPr>
                <p:ph idx="1"/>
              </p:nvPr>
            </p:nvSpPr>
            <p:spPr/>
            <p:txBody>
              <a:bodyPr>
                <a:normAutofit fontScale="85000" lnSpcReduction="20000"/>
              </a:bodyPr>
              <a:lstStyle/>
              <a:p>
                <a:r>
                  <a:rPr lang="en-US" b="1" dirty="0"/>
                  <a:t>Pulse energy:</a:t>
                </a:r>
                <a:r>
                  <a:rPr lang="en-US" dirty="0"/>
                  <a:t> 10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𝐽</m:t>
                    </m:r>
                  </m:oMath>
                </a14:m>
                <a:endParaRPr lang="en-US" dirty="0"/>
              </a:p>
              <a:p>
                <a:r>
                  <a:rPr lang="en-US" b="1" dirty="0"/>
                  <a:t>Base Frequency: </a:t>
                </a:r>
                <a:r>
                  <a:rPr lang="en-US" dirty="0"/>
                  <a:t>1000 kHz</a:t>
                </a:r>
              </a:p>
              <a:p>
                <a:r>
                  <a:rPr lang="en-US" b="1" dirty="0"/>
                  <a:t>Track Width: </a:t>
                </a:r>
                <a:r>
                  <a:rPr lang="en-US" dirty="0"/>
                  <a:t>0.012 mm</a:t>
                </a:r>
              </a:p>
              <a:p>
                <a:r>
                  <a:rPr lang="en-US" b="1" dirty="0"/>
                  <a:t>Power: </a:t>
                </a:r>
                <a:r>
                  <a:rPr lang="en-US" dirty="0"/>
                  <a:t>Increasing from 40% to 100% for in steps of 20 </a:t>
                </a:r>
              </a:p>
              <a:p>
                <a:r>
                  <a:rPr lang="en-US" b="1" dirty="0"/>
                  <a:t>Scan Velocity: </a:t>
                </a:r>
                <a:r>
                  <a:rPr lang="en-US" dirty="0"/>
                  <a:t>900 mm/s</a:t>
                </a:r>
              </a:p>
              <a:p>
                <a:r>
                  <a:rPr lang="en-US" b="1" dirty="0"/>
                  <a:t>Pulse Frequency: </a:t>
                </a:r>
                <a:r>
                  <a:rPr lang="en-US" dirty="0"/>
                  <a:t>300 kHz</a:t>
                </a:r>
              </a:p>
              <a:p>
                <a:r>
                  <a:rPr lang="en-US" b="1" dirty="0"/>
                  <a:t>Pulse Duration: </a:t>
                </a:r>
                <a:r>
                  <a:rPr lang="en-US" dirty="0"/>
                  <a:t>350 femtosecond</a:t>
                </a:r>
              </a:p>
              <a:p>
                <a:r>
                  <a:rPr lang="en-US" b="1" dirty="0"/>
                  <a:t>Number of hatches: </a:t>
                </a:r>
                <a:r>
                  <a:rPr lang="en-US" dirty="0"/>
                  <a:t>300 (1</a:t>
                </a:r>
                <a:r>
                  <a:rPr lang="en-US" baseline="30000" dirty="0"/>
                  <a:t>st</a:t>
                </a:r>
                <a:r>
                  <a:rPr lang="en-US" dirty="0"/>
                  <a:t> dataset), 400 (2</a:t>
                </a:r>
                <a:r>
                  <a:rPr lang="en-US" baseline="30000" dirty="0"/>
                  <a:t>nd</a:t>
                </a:r>
                <a:r>
                  <a:rPr lang="en-US" dirty="0"/>
                  <a:t> dataset)</a:t>
                </a:r>
              </a:p>
              <a:p>
                <a:r>
                  <a:rPr lang="en-US" b="1" dirty="0"/>
                  <a:t>Removal rate per layer: </a:t>
                </a:r>
                <a:r>
                  <a:rPr lang="en-US" dirty="0"/>
                  <a:t>2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AACB691-B6A3-DF4C-A0EE-D2AD97A99B03}"/>
                  </a:ext>
                </a:extLst>
              </p:cNvPr>
              <p:cNvSpPr>
                <a:spLocks noGrp="1" noRot="1" noChangeAspect="1" noMove="1" noResize="1" noEditPoints="1" noAdjustHandles="1" noChangeArrowheads="1" noChangeShapeType="1" noTextEdit="1"/>
              </p:cNvSpPr>
              <p:nvPr>
                <p:ph idx="1"/>
              </p:nvPr>
            </p:nvSpPr>
            <p:spPr>
              <a:blipFill>
                <a:blip r:embed="rId2"/>
                <a:stretch>
                  <a:fillRect l="-768" t="-56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C42D5BE-B860-9544-8BAA-D204F92C366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428760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up of a graph&#10;&#10;Description automatically generated">
            <a:extLst>
              <a:ext uri="{FF2B5EF4-FFF2-40B4-BE49-F238E27FC236}">
                <a16:creationId xmlns:a16="http://schemas.microsoft.com/office/drawing/2014/main" id="{31BA5E90-AF3E-9645-BC82-5DDBD47E059E}"/>
              </a:ext>
            </a:extLst>
          </p:cNvPr>
          <p:cNvPicPr>
            <a:picLocks noChangeAspect="1"/>
          </p:cNvPicPr>
          <p:nvPr/>
        </p:nvPicPr>
        <p:blipFill>
          <a:blip r:embed="rId3"/>
          <a:stretch>
            <a:fillRect/>
          </a:stretch>
        </p:blipFill>
        <p:spPr>
          <a:xfrm>
            <a:off x="3819404" y="568657"/>
            <a:ext cx="6196800" cy="4647600"/>
          </a:xfrm>
          <a:prstGeom prst="rect">
            <a:avLst/>
          </a:prstGeom>
        </p:spPr>
      </p:pic>
      <p:sp>
        <p:nvSpPr>
          <p:cNvPr id="4" name="Slide Number Placeholder 3">
            <a:extLst>
              <a:ext uri="{FF2B5EF4-FFF2-40B4-BE49-F238E27FC236}">
                <a16:creationId xmlns:a16="http://schemas.microsoft.com/office/drawing/2014/main" id="{3D3705C7-F0A7-994E-A164-8EE5A3464E39}"/>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9" name="Picture 18" descr="A close-up of several curved shapes&#10;&#10;Description automatically generated">
            <a:extLst>
              <a:ext uri="{FF2B5EF4-FFF2-40B4-BE49-F238E27FC236}">
                <a16:creationId xmlns:a16="http://schemas.microsoft.com/office/drawing/2014/main" id="{0EB21C05-7065-3243-B58F-1ECE9F51C259}"/>
              </a:ext>
            </a:extLst>
          </p:cNvPr>
          <p:cNvPicPr>
            <a:picLocks noChangeAspect="1"/>
          </p:cNvPicPr>
          <p:nvPr/>
        </p:nvPicPr>
        <p:blipFill>
          <a:blip r:embed="rId4"/>
          <a:stretch>
            <a:fillRect/>
          </a:stretch>
        </p:blipFill>
        <p:spPr>
          <a:xfrm>
            <a:off x="3654448" y="568657"/>
            <a:ext cx="3942410" cy="4774140"/>
          </a:xfrm>
          <a:prstGeom prst="rect">
            <a:avLst/>
          </a:prstGeom>
        </p:spPr>
      </p:pic>
      <p:pic>
        <p:nvPicPr>
          <p:cNvPr id="21" name="Picture 20" descr="A close-up of a piece of paper&#10;&#10;Description automatically generated">
            <a:extLst>
              <a:ext uri="{FF2B5EF4-FFF2-40B4-BE49-F238E27FC236}">
                <a16:creationId xmlns:a16="http://schemas.microsoft.com/office/drawing/2014/main" id="{308B0730-FAB5-C944-A4AE-90A437D8B929}"/>
              </a:ext>
            </a:extLst>
          </p:cNvPr>
          <p:cNvPicPr>
            <a:picLocks noChangeAspect="1"/>
          </p:cNvPicPr>
          <p:nvPr/>
        </p:nvPicPr>
        <p:blipFill>
          <a:blip r:embed="rId5"/>
          <a:stretch>
            <a:fillRect/>
          </a:stretch>
        </p:blipFill>
        <p:spPr>
          <a:xfrm>
            <a:off x="2043525" y="1147500"/>
            <a:ext cx="4162444" cy="5141843"/>
          </a:xfrm>
          <a:prstGeom prst="rect">
            <a:avLst/>
          </a:prstGeom>
        </p:spPr>
      </p:pic>
      <p:pic>
        <p:nvPicPr>
          <p:cNvPr id="23" name="Picture 22" descr="A close-up of a feather&#10;&#10;Description automatically generated">
            <a:extLst>
              <a:ext uri="{FF2B5EF4-FFF2-40B4-BE49-F238E27FC236}">
                <a16:creationId xmlns:a16="http://schemas.microsoft.com/office/drawing/2014/main" id="{36F85665-FA04-C840-A164-8F17EB826724}"/>
              </a:ext>
            </a:extLst>
          </p:cNvPr>
          <p:cNvPicPr>
            <a:picLocks noChangeAspect="1"/>
          </p:cNvPicPr>
          <p:nvPr/>
        </p:nvPicPr>
        <p:blipFill>
          <a:blip r:embed="rId6"/>
          <a:stretch>
            <a:fillRect/>
          </a:stretch>
        </p:blipFill>
        <p:spPr>
          <a:xfrm>
            <a:off x="609851" y="1686073"/>
            <a:ext cx="4059075" cy="5039931"/>
          </a:xfrm>
          <a:prstGeom prst="rect">
            <a:avLst/>
          </a:prstGeom>
        </p:spPr>
      </p:pic>
      <p:cxnSp>
        <p:nvCxnSpPr>
          <p:cNvPr id="10" name="Straight Connector 9">
            <a:extLst>
              <a:ext uri="{FF2B5EF4-FFF2-40B4-BE49-F238E27FC236}">
                <a16:creationId xmlns:a16="http://schemas.microsoft.com/office/drawing/2014/main" id="{2E647891-690A-364F-A21E-5E3533CA80FD}"/>
              </a:ext>
            </a:extLst>
          </p:cNvPr>
          <p:cNvCxnSpPr/>
          <p:nvPr/>
        </p:nvCxnSpPr>
        <p:spPr>
          <a:xfrm>
            <a:off x="805997" y="5981566"/>
            <a:ext cx="718405" cy="0"/>
          </a:xfrm>
          <a:prstGeom prst="line">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E9D618-802B-994A-A004-924CC1A84A4A}"/>
                  </a:ext>
                </a:extLst>
              </p:cNvPr>
              <p:cNvSpPr txBox="1"/>
              <p:nvPr/>
            </p:nvSpPr>
            <p:spPr>
              <a:xfrm>
                <a:off x="853264" y="5981566"/>
                <a:ext cx="718405" cy="307777"/>
              </a:xfrm>
              <a:prstGeom prst="rect">
                <a:avLst/>
              </a:prstGeom>
              <a:noFill/>
            </p:spPr>
            <p:txBody>
              <a:bodyPr wrap="square" rtlCol="0">
                <a:spAutoFit/>
              </a:bodyPr>
              <a:lstStyle/>
              <a:p>
                <a:r>
                  <a:rPr lang="en-US" sz="1400" dirty="0">
                    <a:solidFill>
                      <a:schemeClr val="bg1"/>
                    </a:solidFill>
                  </a:rPr>
                  <a:t>40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solidFill>
                    <a:schemeClr val="bg1"/>
                  </a:solidFill>
                </a:endParaRPr>
              </a:p>
            </p:txBody>
          </p:sp>
        </mc:Choice>
        <mc:Fallback xmlns="">
          <p:sp>
            <p:nvSpPr>
              <p:cNvPr id="11" name="TextBox 10">
                <a:extLst>
                  <a:ext uri="{FF2B5EF4-FFF2-40B4-BE49-F238E27FC236}">
                    <a16:creationId xmlns:a16="http://schemas.microsoft.com/office/drawing/2014/main" id="{5AE9D618-802B-994A-A004-924CC1A84A4A}"/>
                  </a:ext>
                </a:extLst>
              </p:cNvPr>
              <p:cNvSpPr txBox="1">
                <a:spLocks noRot="1" noChangeAspect="1" noMove="1" noResize="1" noEditPoints="1" noAdjustHandles="1" noChangeArrowheads="1" noChangeShapeType="1" noTextEdit="1"/>
              </p:cNvSpPr>
              <p:nvPr/>
            </p:nvSpPr>
            <p:spPr>
              <a:xfrm>
                <a:off x="853264" y="5981566"/>
                <a:ext cx="718405" cy="307777"/>
              </a:xfrm>
              <a:prstGeom prst="rect">
                <a:avLst/>
              </a:prstGeom>
              <a:blipFill>
                <a:blip r:embed="rId7"/>
                <a:stretch>
                  <a:fillRect l="-3509"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26457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6" name="Rounded Rectangle 7">
            <a:extLst>
              <a:ext uri="{FF2B5EF4-FFF2-40B4-BE49-F238E27FC236}">
                <a16:creationId xmlns:a16="http://schemas.microsoft.com/office/drawing/2014/main" id="{9690E8CD-BFA8-49C9-95BD-EA4CA120C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with a line and a blue line&#10;&#10;Description automatically generated with medium confidence">
            <a:extLst>
              <a:ext uri="{FF2B5EF4-FFF2-40B4-BE49-F238E27FC236}">
                <a16:creationId xmlns:a16="http://schemas.microsoft.com/office/drawing/2014/main" id="{057E1886-3116-CE4D-BF84-50B483AFF677}"/>
              </a:ext>
            </a:extLst>
          </p:cNvPr>
          <p:cNvPicPr>
            <a:picLocks noChangeAspect="1"/>
          </p:cNvPicPr>
          <p:nvPr/>
        </p:nvPicPr>
        <p:blipFill>
          <a:blip r:embed="rId3"/>
          <a:stretch>
            <a:fillRect/>
          </a:stretch>
        </p:blipFill>
        <p:spPr>
          <a:xfrm>
            <a:off x="1127344" y="1762252"/>
            <a:ext cx="4416155" cy="3312115"/>
          </a:xfrm>
          <a:prstGeom prst="rect">
            <a:avLst/>
          </a:prstGeom>
        </p:spPr>
      </p:pic>
      <p:sp>
        <p:nvSpPr>
          <p:cNvPr id="28" name="Rounded Rectangle 7">
            <a:extLst>
              <a:ext uri="{FF2B5EF4-FFF2-40B4-BE49-F238E27FC236}">
                <a16:creationId xmlns:a16="http://schemas.microsoft.com/office/drawing/2014/main" id="{E3925F30-DC1E-4FB8-B39E-30B926358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8243" y="620720"/>
            <a:ext cx="5383909" cy="559381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line and a line&#10;&#10;Description automatically generated with medium confidence">
            <a:extLst>
              <a:ext uri="{FF2B5EF4-FFF2-40B4-BE49-F238E27FC236}">
                <a16:creationId xmlns:a16="http://schemas.microsoft.com/office/drawing/2014/main" id="{CF8E036A-3739-854D-AF0C-90B20B04FF66}"/>
              </a:ext>
            </a:extLst>
          </p:cNvPr>
          <p:cNvPicPr>
            <a:picLocks noChangeAspect="1"/>
          </p:cNvPicPr>
          <p:nvPr/>
        </p:nvPicPr>
        <p:blipFill>
          <a:blip r:embed="rId4"/>
          <a:stretch>
            <a:fillRect/>
          </a:stretch>
        </p:blipFill>
        <p:spPr>
          <a:xfrm>
            <a:off x="6672120" y="1762252"/>
            <a:ext cx="4416155" cy="3312115"/>
          </a:xfrm>
          <a:prstGeom prst="rect">
            <a:avLst/>
          </a:prstGeom>
        </p:spPr>
      </p:pic>
      <p:sp>
        <p:nvSpPr>
          <p:cNvPr id="4" name="Slide Number Placeholder 3">
            <a:extLst>
              <a:ext uri="{FF2B5EF4-FFF2-40B4-BE49-F238E27FC236}">
                <a16:creationId xmlns:a16="http://schemas.microsoft.com/office/drawing/2014/main" id="{7C6121CB-5A1A-6949-AE3E-6E626BBA2771}"/>
              </a:ext>
            </a:extLst>
          </p:cNvPr>
          <p:cNvSpPr>
            <a:spLocks noGrp="1"/>
          </p:cNvSpPr>
          <p:nvPr>
            <p:ph type="sldNum" sz="quarter" idx="12"/>
          </p:nvPr>
        </p:nvSpPr>
        <p:spPr>
          <a:xfrm>
            <a:off x="10514012" y="6316131"/>
            <a:ext cx="551167" cy="365125"/>
          </a:xfrm>
        </p:spPr>
        <p:txBody>
          <a:bodyPr vert="horz" lIns="91440" tIns="45720" rIns="91440" bIns="45720" rtlCol="0" anchor="ctr">
            <a:normAutofit/>
          </a:bodyPr>
          <a:lstStyle/>
          <a:p>
            <a:pPr>
              <a:spcAft>
                <a:spcPts val="600"/>
              </a:spcAft>
            </a:pPr>
            <a:fld id="{D57F1E4F-1CFF-5643-939E-217C01CDF56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a:spcAft>
                  <a:spcPts val="600"/>
                </a:spcAft>
              </a:pPr>
              <a:t>28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14" name="TextBox 13">
            <a:extLst>
              <a:ext uri="{FF2B5EF4-FFF2-40B4-BE49-F238E27FC236}">
                <a16:creationId xmlns:a16="http://schemas.microsoft.com/office/drawing/2014/main" id="{485CB899-12D7-C348-8591-D5672FCEC467}"/>
              </a:ext>
            </a:extLst>
          </p:cNvPr>
          <p:cNvSpPr txBox="1"/>
          <p:nvPr/>
        </p:nvSpPr>
        <p:spPr>
          <a:xfrm>
            <a:off x="2574112" y="149790"/>
            <a:ext cx="7228261" cy="369332"/>
          </a:xfrm>
          <a:prstGeom prst="rect">
            <a:avLst/>
          </a:prstGeom>
          <a:noFill/>
        </p:spPr>
        <p:txBody>
          <a:bodyPr wrap="none" rtlCol="0">
            <a:spAutoFit/>
          </a:bodyPr>
          <a:lstStyle/>
          <a:p>
            <a:r>
              <a:rPr lang="en-US" dirty="0"/>
              <a:t>Analysis of Ablation Depth with Increase in Laser Power for Steel</a:t>
            </a:r>
          </a:p>
        </p:txBody>
      </p:sp>
      <p:sp>
        <p:nvSpPr>
          <p:cNvPr id="17" name="Rectangle 16">
            <a:extLst>
              <a:ext uri="{FF2B5EF4-FFF2-40B4-BE49-F238E27FC236}">
                <a16:creationId xmlns:a16="http://schemas.microsoft.com/office/drawing/2014/main" id="{2164C245-415B-C140-9BC1-3C6A5AAFA233}"/>
              </a:ext>
            </a:extLst>
          </p:cNvPr>
          <p:cNvSpPr/>
          <p:nvPr/>
        </p:nvSpPr>
        <p:spPr>
          <a:xfrm>
            <a:off x="4548850" y="2280212"/>
            <a:ext cx="825004" cy="254643"/>
          </a:xfrm>
          <a:prstGeom prst="rect">
            <a:avLst/>
          </a:prstGeom>
          <a:solidFill>
            <a:schemeClr val="accent6">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2745DE-359E-AD48-8D0A-8AE2A5B797FA}"/>
              </a:ext>
            </a:extLst>
          </p:cNvPr>
          <p:cNvSpPr/>
          <p:nvPr/>
        </p:nvSpPr>
        <p:spPr>
          <a:xfrm>
            <a:off x="9942653" y="2280211"/>
            <a:ext cx="983861" cy="254644"/>
          </a:xfrm>
          <a:prstGeom prst="rect">
            <a:avLst/>
          </a:prstGeom>
          <a:solidFill>
            <a:schemeClr val="accent6">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D915615-76E4-0540-9D43-D427968BD709}"/>
              </a:ext>
            </a:extLst>
          </p:cNvPr>
          <p:cNvCxnSpPr>
            <a:cxnSpLocks/>
          </p:cNvCxnSpPr>
          <p:nvPr/>
        </p:nvCxnSpPr>
        <p:spPr>
          <a:xfrm flipH="1" flipV="1">
            <a:off x="4930018" y="2691153"/>
            <a:ext cx="936300" cy="36249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F4E4A1-CF11-1C45-A8E7-F4D0F62D2DA8}"/>
              </a:ext>
            </a:extLst>
          </p:cNvPr>
          <p:cNvCxnSpPr>
            <a:cxnSpLocks/>
          </p:cNvCxnSpPr>
          <p:nvPr/>
        </p:nvCxnSpPr>
        <p:spPr>
          <a:xfrm flipV="1">
            <a:off x="6350195" y="2691155"/>
            <a:ext cx="3963732" cy="36249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58E017-C1F7-9043-8624-EF1F4C2DD4D8}"/>
              </a:ext>
            </a:extLst>
          </p:cNvPr>
          <p:cNvSpPr txBox="1"/>
          <p:nvPr/>
        </p:nvSpPr>
        <p:spPr>
          <a:xfrm>
            <a:off x="1858606" y="6329416"/>
            <a:ext cx="8337539" cy="338554"/>
          </a:xfrm>
          <a:prstGeom prst="rect">
            <a:avLst/>
          </a:prstGeom>
          <a:noFill/>
          <a:ln>
            <a:solidFill>
              <a:schemeClr val="tx1"/>
            </a:solidFill>
          </a:ln>
        </p:spPr>
        <p:txBody>
          <a:bodyPr wrap="square" rtlCol="0">
            <a:spAutoFit/>
          </a:bodyPr>
          <a:lstStyle/>
          <a:p>
            <a:r>
              <a:rPr lang="en-US" sz="1600" dirty="0"/>
              <a:t>Plateau suggests </a:t>
            </a:r>
            <a:r>
              <a:rPr lang="en-IN" sz="1600" dirty="0"/>
              <a:t>additional power no longer leads to significant material removal.</a:t>
            </a:r>
            <a:endParaRPr lang="en-US" sz="1600" dirty="0"/>
          </a:p>
        </p:txBody>
      </p:sp>
      <p:sp>
        <p:nvSpPr>
          <p:cNvPr id="33" name="Rectangle 32">
            <a:extLst>
              <a:ext uri="{FF2B5EF4-FFF2-40B4-BE49-F238E27FC236}">
                <a16:creationId xmlns:a16="http://schemas.microsoft.com/office/drawing/2014/main" id="{839B774D-E6B2-5D4D-9595-E5D87D92E570}"/>
              </a:ext>
            </a:extLst>
          </p:cNvPr>
          <p:cNvSpPr/>
          <p:nvPr/>
        </p:nvSpPr>
        <p:spPr>
          <a:xfrm>
            <a:off x="1875099" y="6316131"/>
            <a:ext cx="8264324" cy="416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55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EA8A0C-331B-622F-335A-5CC910A5FE4A}"/>
              </a:ext>
            </a:extLst>
          </p:cNvPr>
          <p:cNvPicPr>
            <a:picLocks noChangeAspect="1"/>
          </p:cNvPicPr>
          <p:nvPr/>
        </p:nvPicPr>
        <p:blipFill>
          <a:blip r:embed="rId3">
            <a:duotone>
              <a:prstClr val="black"/>
              <a:schemeClr val="bg1">
                <a:tint val="45000"/>
                <a:satMod val="400000"/>
              </a:schemeClr>
            </a:duotone>
            <a:alphaModFix amt="25000"/>
          </a:blip>
          <a:srcRect t="11409" b="4321"/>
          <a:stretch/>
        </p:blipFill>
        <p:spPr>
          <a:xfrm>
            <a:off x="20" y="10"/>
            <a:ext cx="12191980" cy="6857990"/>
          </a:xfrm>
          <a:prstGeom prst="rect">
            <a:avLst/>
          </a:prstGeom>
        </p:spPr>
      </p:pic>
      <p:sp>
        <p:nvSpPr>
          <p:cNvPr id="2" name="Title 1">
            <a:extLst>
              <a:ext uri="{FF2B5EF4-FFF2-40B4-BE49-F238E27FC236}">
                <a16:creationId xmlns:a16="http://schemas.microsoft.com/office/drawing/2014/main" id="{30992B1B-0B11-AB49-A9E0-7D20A219C70E}"/>
              </a:ext>
            </a:extLst>
          </p:cNvPr>
          <p:cNvSpPr>
            <a:spLocks noGrp="1"/>
          </p:cNvSpPr>
          <p:nvPr>
            <p:ph type="title"/>
          </p:nvPr>
        </p:nvSpPr>
        <p:spPr>
          <a:xfrm>
            <a:off x="1757889" y="1200444"/>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Self-Focusing in High-Intensity Femtosecond Laser Processing</a:t>
            </a:r>
          </a:p>
        </p:txBody>
      </p:sp>
      <p:sp>
        <p:nvSpPr>
          <p:cNvPr id="4" name="Slide Number Placeholder 3">
            <a:extLst>
              <a:ext uri="{FF2B5EF4-FFF2-40B4-BE49-F238E27FC236}">
                <a16:creationId xmlns:a16="http://schemas.microsoft.com/office/drawing/2014/main" id="{A29F56C4-6790-424B-8DA8-A25DEEE02CFA}"/>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29</a:t>
            </a:fld>
            <a:endParaRPr lang="en-US"/>
          </a:p>
        </p:txBody>
      </p:sp>
    </p:spTree>
    <p:extLst>
      <p:ext uri="{BB962C8B-B14F-4D97-AF65-F5344CB8AC3E}">
        <p14:creationId xmlns:p14="http://schemas.microsoft.com/office/powerpoint/2010/main" val="193728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EADD-6686-CD43-9B78-F831095070E1}"/>
              </a:ext>
            </a:extLst>
          </p:cNvPr>
          <p:cNvSpPr>
            <a:spLocks noGrp="1"/>
          </p:cNvSpPr>
          <p:nvPr>
            <p:ph type="title"/>
          </p:nvPr>
        </p:nvSpPr>
        <p:spPr/>
        <p:txBody>
          <a:bodyPr/>
          <a:lstStyle/>
          <a:p>
            <a:r>
              <a:rPr lang="en-US" dirty="0"/>
              <a:t>What am I aiming to Do?</a:t>
            </a:r>
          </a:p>
        </p:txBody>
      </p:sp>
      <p:sp>
        <p:nvSpPr>
          <p:cNvPr id="3" name="Content Placeholder 2">
            <a:extLst>
              <a:ext uri="{FF2B5EF4-FFF2-40B4-BE49-F238E27FC236}">
                <a16:creationId xmlns:a16="http://schemas.microsoft.com/office/drawing/2014/main" id="{BA6BA479-80F8-8343-8019-063D8BF8C0BE}"/>
              </a:ext>
            </a:extLst>
          </p:cNvPr>
          <p:cNvSpPr>
            <a:spLocks noGrp="1"/>
          </p:cNvSpPr>
          <p:nvPr>
            <p:ph idx="1"/>
          </p:nvPr>
        </p:nvSpPr>
        <p:spPr/>
        <p:txBody>
          <a:bodyPr>
            <a:normAutofit/>
          </a:bodyPr>
          <a:lstStyle/>
          <a:p>
            <a:r>
              <a:rPr lang="en-IN" dirty="0"/>
              <a:t>Using a femtosecond laser to study how different materials respond to laser ablation and how their properties change.</a:t>
            </a:r>
          </a:p>
          <a:p>
            <a:r>
              <a:rPr lang="en-IN" dirty="0"/>
              <a:t>Running experiments on various materials to understand how femtosecond laser ablation affects material properties and performance.</a:t>
            </a:r>
          </a:p>
          <a:p>
            <a:pPr>
              <a:buFont typeface="Arial" panose="020B0604020202020204" pitchFamily="34" charset="0"/>
              <a:buChar char="•"/>
            </a:pPr>
            <a:r>
              <a:rPr lang="en-IN" dirty="0"/>
              <a:t>Performing micromachining on various materials with the femtosecond laser and evaluating the precision and quality of the cuts.</a:t>
            </a:r>
          </a:p>
          <a:p>
            <a:r>
              <a:rPr lang="en-IN" dirty="0"/>
              <a:t>Investigating the precision and control provided by femtosecond lasers to achieve high-quality material removal with minimal thermal impact.</a:t>
            </a:r>
            <a:endParaRPr lang="en-US" dirty="0"/>
          </a:p>
        </p:txBody>
      </p:sp>
      <p:sp>
        <p:nvSpPr>
          <p:cNvPr id="4" name="Slide Number Placeholder 3">
            <a:extLst>
              <a:ext uri="{FF2B5EF4-FFF2-40B4-BE49-F238E27FC236}">
                <a16:creationId xmlns:a16="http://schemas.microsoft.com/office/drawing/2014/main" id="{82F055CF-EF50-5146-BC14-DA95C4D857F2}"/>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Oval 4">
            <a:extLst>
              <a:ext uri="{FF2B5EF4-FFF2-40B4-BE49-F238E27FC236}">
                <a16:creationId xmlns:a16="http://schemas.microsoft.com/office/drawing/2014/main" id="{84A58C9C-AB8D-D647-8293-5D10EC3540D1}"/>
              </a:ext>
            </a:extLst>
          </p:cNvPr>
          <p:cNvSpPr/>
          <p:nvPr/>
        </p:nvSpPr>
        <p:spPr>
          <a:xfrm>
            <a:off x="8845235" y="688064"/>
            <a:ext cx="760491" cy="935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660961-0699-4142-98BE-27EDB98407AD}"/>
              </a:ext>
            </a:extLst>
          </p:cNvPr>
          <p:cNvSpPr/>
          <p:nvPr/>
        </p:nvSpPr>
        <p:spPr>
          <a:xfrm>
            <a:off x="8265814" y="1848416"/>
            <a:ext cx="1919334" cy="93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F32F549-7BC7-E347-80DE-F3021045517B}"/>
              </a:ext>
            </a:extLst>
          </p:cNvPr>
          <p:cNvCxnSpPr>
            <a:cxnSpLocks/>
          </p:cNvCxnSpPr>
          <p:nvPr/>
        </p:nvCxnSpPr>
        <p:spPr>
          <a:xfrm flipH="1">
            <a:off x="8727542" y="498336"/>
            <a:ext cx="493412" cy="1258005"/>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61F35588-E31B-4749-BC8E-0B4A9C859B53}"/>
              </a:ext>
            </a:extLst>
          </p:cNvPr>
          <p:cNvSpPr/>
          <p:nvPr/>
        </p:nvSpPr>
        <p:spPr>
          <a:xfrm>
            <a:off x="8573632" y="1756341"/>
            <a:ext cx="1294645" cy="92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7E58DDA-49BB-6B48-BFDE-4F63AA582776}"/>
              </a:ext>
            </a:extLst>
          </p:cNvPr>
          <p:cNvSpPr/>
          <p:nvPr/>
        </p:nvSpPr>
        <p:spPr>
          <a:xfrm rot="20715651">
            <a:off x="9008198" y="447395"/>
            <a:ext cx="425512" cy="784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0B4E24-575E-4E4E-A280-9CA085F007E1}"/>
              </a:ext>
            </a:extLst>
          </p:cNvPr>
          <p:cNvSpPr/>
          <p:nvPr/>
        </p:nvSpPr>
        <p:spPr>
          <a:xfrm>
            <a:off x="10891319" y="457201"/>
            <a:ext cx="630228"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E5CA9FF-363E-884B-928C-1DC129E853D8}"/>
              </a:ext>
            </a:extLst>
          </p:cNvPr>
          <p:cNvCxnSpPr>
            <a:cxnSpLocks/>
            <a:endCxn id="12" idx="4"/>
          </p:cNvCxnSpPr>
          <p:nvPr/>
        </p:nvCxnSpPr>
        <p:spPr>
          <a:xfrm flipH="1" flipV="1">
            <a:off x="9230935" y="524568"/>
            <a:ext cx="1660384" cy="8832"/>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33BC7BEF-BD34-B148-93BA-7E6E8CF0966A}"/>
              </a:ext>
            </a:extLst>
          </p:cNvPr>
          <p:cNvSpPr/>
          <p:nvPr/>
        </p:nvSpPr>
        <p:spPr>
          <a:xfrm rot="21314774">
            <a:off x="9018642" y="453962"/>
            <a:ext cx="425512" cy="784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2247F78-034B-064D-8566-083AC4460CBE}"/>
              </a:ext>
            </a:extLst>
          </p:cNvPr>
          <p:cNvCxnSpPr>
            <a:cxnSpLocks/>
          </p:cNvCxnSpPr>
          <p:nvPr/>
        </p:nvCxnSpPr>
        <p:spPr>
          <a:xfrm flipH="1">
            <a:off x="8845235" y="521149"/>
            <a:ext cx="401776" cy="1233715"/>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7" name="Oval 26">
            <a:extLst>
              <a:ext uri="{FF2B5EF4-FFF2-40B4-BE49-F238E27FC236}">
                <a16:creationId xmlns:a16="http://schemas.microsoft.com/office/drawing/2014/main" id="{AE606FBB-3240-4E45-BAA4-B8CA642BAD86}"/>
              </a:ext>
            </a:extLst>
          </p:cNvPr>
          <p:cNvSpPr/>
          <p:nvPr/>
        </p:nvSpPr>
        <p:spPr>
          <a:xfrm rot="21417103">
            <a:off x="9029357" y="443677"/>
            <a:ext cx="425512" cy="784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54CD963-F0E3-504E-A5CE-AAE209671000}"/>
              </a:ext>
            </a:extLst>
          </p:cNvPr>
          <p:cNvCxnSpPr>
            <a:cxnSpLocks/>
          </p:cNvCxnSpPr>
          <p:nvPr/>
        </p:nvCxnSpPr>
        <p:spPr>
          <a:xfrm flipH="1">
            <a:off x="9016122" y="533400"/>
            <a:ext cx="228529" cy="1221464"/>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3" name="Oval 32">
            <a:extLst>
              <a:ext uri="{FF2B5EF4-FFF2-40B4-BE49-F238E27FC236}">
                <a16:creationId xmlns:a16="http://schemas.microsoft.com/office/drawing/2014/main" id="{F8631693-3419-FD4F-8C2C-4DD77F4E59E2}"/>
              </a:ext>
            </a:extLst>
          </p:cNvPr>
          <p:cNvSpPr/>
          <p:nvPr/>
        </p:nvSpPr>
        <p:spPr>
          <a:xfrm>
            <a:off x="9011179" y="442278"/>
            <a:ext cx="425512" cy="784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34AD054-9BE0-F946-B87E-06EDC0275615}"/>
              </a:ext>
            </a:extLst>
          </p:cNvPr>
          <p:cNvCxnSpPr>
            <a:cxnSpLocks/>
          </p:cNvCxnSpPr>
          <p:nvPr/>
        </p:nvCxnSpPr>
        <p:spPr>
          <a:xfrm flipH="1">
            <a:off x="9195939" y="486551"/>
            <a:ext cx="48024" cy="1269051"/>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9331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9" presetClass="exit" presetSubtype="0" fill="hold" nodeType="withEffect">
                                  <p:stCondLst>
                                    <p:cond delay="0"/>
                                  </p:stCondLst>
                                  <p:childTnLst>
                                    <p:animEffect transition="out" filter="dissolve">
                                      <p:cBhvr>
                                        <p:cTn id="9" dur="10"/>
                                        <p:tgtEl>
                                          <p:spTgt spid="8"/>
                                        </p:tgtEl>
                                      </p:cBhvr>
                                    </p:animEffect>
                                    <p:set>
                                      <p:cBhvr>
                                        <p:cTn id="10" dur="1" fill="hold">
                                          <p:stCondLst>
                                            <p:cond delay="9"/>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2"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repeatCount="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1000"/>
                                        <p:tgtEl>
                                          <p:spTgt spid="23"/>
                                        </p:tgtEl>
                                      </p:cBhvr>
                                    </p:animEffect>
                                  </p:childTnLst>
                                </p:cTn>
                              </p:par>
                            </p:childTnLst>
                          </p:cTn>
                        </p:par>
                        <p:par>
                          <p:cTn id="19" fill="hold">
                            <p:stCondLst>
                              <p:cond delay="2000"/>
                            </p:stCondLst>
                            <p:childTnLst>
                              <p:par>
                                <p:cTn id="20" presetID="9" presetClass="exit" presetSubtype="0" fill="hold" nodeType="afterEffect">
                                  <p:stCondLst>
                                    <p:cond delay="0"/>
                                  </p:stCondLst>
                                  <p:childTnLst>
                                    <p:animEffect transition="out" filter="dissolve">
                                      <p:cBhvr>
                                        <p:cTn id="21" dur="10"/>
                                        <p:tgtEl>
                                          <p:spTgt spid="23"/>
                                        </p:tgtEl>
                                      </p:cBhvr>
                                    </p:animEffect>
                                    <p:set>
                                      <p:cBhvr>
                                        <p:cTn id="22" dur="1" fill="hold">
                                          <p:stCondLst>
                                            <p:cond delay="9"/>
                                          </p:stCondLst>
                                        </p:cTn>
                                        <p:tgtEl>
                                          <p:spTgt spid="23"/>
                                        </p:tgtEl>
                                        <p:attrNameLst>
                                          <p:attrName>style.visibility</p:attrName>
                                        </p:attrNameLst>
                                      </p:cBhvr>
                                      <p:to>
                                        <p:strVal val="hidden"/>
                                      </p:to>
                                    </p:set>
                                  </p:childTnLst>
                                </p:cTn>
                              </p:par>
                            </p:childTnLst>
                          </p:cTn>
                        </p:par>
                        <p:par>
                          <p:cTn id="23" fill="hold">
                            <p:stCondLst>
                              <p:cond delay="2010"/>
                            </p:stCondLst>
                            <p:childTnLst>
                              <p:par>
                                <p:cTn id="24" presetID="1" presetClass="exit" presetSubtype="0" fill="hold" grpId="1" nodeType="after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1"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2010"/>
                            </p:stCondLst>
                            <p:childTnLst>
                              <p:par>
                                <p:cTn id="29" presetID="22" presetClass="entr" presetSubtype="1" repeatCount="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1000"/>
                                        <p:tgtEl>
                                          <p:spTgt spid="28"/>
                                        </p:tgtEl>
                                      </p:cBhvr>
                                    </p:animEffect>
                                  </p:childTnLst>
                                </p:cTn>
                              </p:par>
                            </p:childTnLst>
                          </p:cTn>
                        </p:par>
                        <p:par>
                          <p:cTn id="32" fill="hold">
                            <p:stCondLst>
                              <p:cond delay="3010"/>
                            </p:stCondLst>
                            <p:childTnLst>
                              <p:par>
                                <p:cTn id="33" presetID="9" presetClass="exit" presetSubtype="0" fill="hold" nodeType="afterEffect">
                                  <p:stCondLst>
                                    <p:cond delay="0"/>
                                  </p:stCondLst>
                                  <p:childTnLst>
                                    <p:animEffect transition="out" filter="dissolve">
                                      <p:cBhvr>
                                        <p:cTn id="34" dur="10"/>
                                        <p:tgtEl>
                                          <p:spTgt spid="28"/>
                                        </p:tgtEl>
                                      </p:cBhvr>
                                    </p:animEffect>
                                    <p:set>
                                      <p:cBhvr>
                                        <p:cTn id="35" dur="1" fill="hold">
                                          <p:stCondLst>
                                            <p:cond delay="9"/>
                                          </p:stCondLst>
                                        </p:cTn>
                                        <p:tgtEl>
                                          <p:spTgt spid="28"/>
                                        </p:tgtEl>
                                        <p:attrNameLst>
                                          <p:attrName>style.visibility</p:attrName>
                                        </p:attrNameLst>
                                      </p:cBhvr>
                                      <p:to>
                                        <p:strVal val="hidden"/>
                                      </p:to>
                                    </p:set>
                                  </p:childTnLst>
                                </p:cTn>
                              </p:par>
                            </p:childTnLst>
                          </p:cTn>
                        </p:par>
                        <p:par>
                          <p:cTn id="36" fill="hold">
                            <p:stCondLst>
                              <p:cond delay="3020"/>
                            </p:stCondLst>
                            <p:childTnLst>
                              <p:par>
                                <p:cTn id="37" presetID="9" presetClass="exit" presetSubtype="0" fill="hold" nodeType="afterEffect">
                                  <p:stCondLst>
                                    <p:cond delay="0"/>
                                  </p:stCondLst>
                                  <p:childTnLst>
                                    <p:animEffect transition="out" filter="dissolve">
                                      <p:cBhvr>
                                        <p:cTn id="38" dur="10"/>
                                        <p:tgtEl>
                                          <p:spTgt spid="28"/>
                                        </p:tgtEl>
                                      </p:cBhvr>
                                    </p:animEffect>
                                    <p:set>
                                      <p:cBhvr>
                                        <p:cTn id="39" dur="1" fill="hold">
                                          <p:stCondLst>
                                            <p:cond delay="9"/>
                                          </p:stCondLst>
                                        </p:cTn>
                                        <p:tgtEl>
                                          <p:spTgt spid="28"/>
                                        </p:tgtEl>
                                        <p:attrNameLst>
                                          <p:attrName>style.visibility</p:attrName>
                                        </p:attrNameLst>
                                      </p:cBhvr>
                                      <p:to>
                                        <p:strVal val="hidden"/>
                                      </p:to>
                                    </p:set>
                                  </p:childTnLst>
                                </p:cTn>
                              </p:par>
                            </p:childTnLst>
                          </p:cTn>
                        </p:par>
                        <p:par>
                          <p:cTn id="40" fill="hold">
                            <p:stCondLst>
                              <p:cond delay="3030"/>
                            </p:stCondLst>
                            <p:childTnLst>
                              <p:par>
                                <p:cTn id="41" presetID="1" presetClass="exit" presetSubtype="0" fill="hold" grpId="3" nodeType="after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par>
                          <p:cTn id="45" fill="hold">
                            <p:stCondLst>
                              <p:cond delay="3030"/>
                            </p:stCondLst>
                            <p:childTnLst>
                              <p:par>
                                <p:cTn id="46" presetID="1" presetClass="exit" presetSubtype="0" fill="hold" grpId="1" nodeType="afterEffect">
                                  <p:stCondLst>
                                    <p:cond delay="0"/>
                                  </p:stCondLst>
                                  <p:childTnLst>
                                    <p:set>
                                      <p:cBhvr>
                                        <p:cTn id="47" dur="1" fill="hold">
                                          <p:stCondLst>
                                            <p:cond delay="0"/>
                                          </p:stCondLst>
                                        </p:cTn>
                                        <p:tgtEl>
                                          <p:spTgt spid="33"/>
                                        </p:tgtEl>
                                        <p:attrNameLst>
                                          <p:attrName>style.visibility</p:attrName>
                                        </p:attrNameLst>
                                      </p:cBhvr>
                                      <p:to>
                                        <p:strVal val="hidden"/>
                                      </p:to>
                                    </p:set>
                                  </p:childTnLst>
                                </p:cTn>
                              </p:par>
                              <p:par>
                                <p:cTn id="48" presetID="1" presetClass="entr" presetSubtype="0" fill="hold" grpId="2"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par>
                          <p:cTn id="50" fill="hold">
                            <p:stCondLst>
                              <p:cond delay="3030"/>
                            </p:stCondLst>
                            <p:childTnLst>
                              <p:par>
                                <p:cTn id="51" presetID="22" presetClass="entr" presetSubtype="1"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up)">
                                      <p:cBhvr>
                                        <p:cTn id="53" dur="1000"/>
                                        <p:tgtEl>
                                          <p:spTgt spid="34"/>
                                        </p:tgtEl>
                                      </p:cBhvr>
                                    </p:animEffect>
                                  </p:childTnLst>
                                </p:cTn>
                              </p:par>
                            </p:childTnLst>
                          </p:cTn>
                        </p:par>
                        <p:par>
                          <p:cTn id="54" fill="hold">
                            <p:stCondLst>
                              <p:cond delay="4030"/>
                            </p:stCondLst>
                            <p:childTnLst>
                              <p:par>
                                <p:cTn id="55" presetID="9" presetClass="exit" presetSubtype="0" fill="hold" nodeType="afterEffect">
                                  <p:stCondLst>
                                    <p:cond delay="0"/>
                                  </p:stCondLst>
                                  <p:childTnLst>
                                    <p:animEffect transition="out" filter="dissolve">
                                      <p:cBhvr>
                                        <p:cTn id="56" dur="10"/>
                                        <p:tgtEl>
                                          <p:spTgt spid="34"/>
                                        </p:tgtEl>
                                      </p:cBhvr>
                                    </p:animEffect>
                                    <p:set>
                                      <p:cBhvr>
                                        <p:cTn id="57" dur="1" fill="hold">
                                          <p:stCondLst>
                                            <p:cond delay="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1" animBg="1"/>
      <p:bldP spid="22" grpId="2" animBg="1"/>
      <p:bldP spid="27" grpId="1" animBg="1"/>
      <p:bldP spid="27" grpId="3" animBg="1"/>
      <p:bldP spid="33" grpId="0" animBg="1"/>
      <p:bldP spid="33" grpId="1" animBg="1"/>
      <p:bldP spid="33"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F1FC-D1BA-2745-8DCB-BE9371517012}"/>
              </a:ext>
            </a:extLst>
          </p:cNvPr>
          <p:cNvSpPr>
            <a:spLocks noGrp="1"/>
          </p:cNvSpPr>
          <p:nvPr>
            <p:ph type="title"/>
          </p:nvPr>
        </p:nvSpPr>
        <p:spPr/>
        <p:txBody>
          <a:bodyPr/>
          <a:lstStyle/>
          <a:p>
            <a:r>
              <a:rPr lang="en-IN" dirty="0"/>
              <a:t>Kerr Effect and Self-Focusing</a:t>
            </a:r>
            <a:endParaRPr lang="en-US" dirty="0"/>
          </a:p>
        </p:txBody>
      </p:sp>
      <p:sp>
        <p:nvSpPr>
          <p:cNvPr id="3" name="Content Placeholder 2">
            <a:extLst>
              <a:ext uri="{FF2B5EF4-FFF2-40B4-BE49-F238E27FC236}">
                <a16:creationId xmlns:a16="http://schemas.microsoft.com/office/drawing/2014/main" id="{8BCB75C0-513B-0344-B201-DC69C1AE838E}"/>
              </a:ext>
            </a:extLst>
          </p:cNvPr>
          <p:cNvSpPr>
            <a:spLocks noGrp="1"/>
          </p:cNvSpPr>
          <p:nvPr>
            <p:ph idx="1"/>
          </p:nvPr>
        </p:nvSpPr>
        <p:spPr/>
        <p:txBody>
          <a:bodyPr/>
          <a:lstStyle/>
          <a:p>
            <a:r>
              <a:rPr lang="en-IN" dirty="0"/>
              <a:t>Self-focusing is a nonlinear optical effect where the refractive index of a material becomes dependent on the intensity of the incoming laser beam. This leads to a concentration of the laser energy into a smaller cross-sectional area as the beam propagates through the material.</a:t>
            </a:r>
          </a:p>
          <a:p>
            <a:r>
              <a:rPr lang="en-IN" dirty="0"/>
              <a:t>Kerr effect, which is the primary mechanism behind self-focusing, occurs when the refractive index of a material increases with the intensity of the electromagnetic field.</a:t>
            </a:r>
            <a:endParaRPr lang="en-US" dirty="0"/>
          </a:p>
        </p:txBody>
      </p:sp>
      <p:sp>
        <p:nvSpPr>
          <p:cNvPr id="4" name="Slide Number Placeholder 3">
            <a:extLst>
              <a:ext uri="{FF2B5EF4-FFF2-40B4-BE49-F238E27FC236}">
                <a16:creationId xmlns:a16="http://schemas.microsoft.com/office/drawing/2014/main" id="{E84CF8D2-B8C8-8C49-ADA7-2142380FA1B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94462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8764-818F-F248-BC51-E7B49C544B94}"/>
              </a:ext>
            </a:extLst>
          </p:cNvPr>
          <p:cNvSpPr>
            <a:spLocks noGrp="1"/>
          </p:cNvSpPr>
          <p:nvPr>
            <p:ph type="title"/>
          </p:nvPr>
        </p:nvSpPr>
        <p:spPr/>
        <p:txBody>
          <a:bodyPr/>
          <a:lstStyle/>
          <a:p>
            <a:r>
              <a:rPr lang="en-US" dirty="0"/>
              <a:t>Self phase modulation </a:t>
            </a:r>
          </a:p>
        </p:txBody>
      </p:sp>
      <p:sp>
        <p:nvSpPr>
          <p:cNvPr id="3" name="Content Placeholder 2">
            <a:extLst>
              <a:ext uri="{FF2B5EF4-FFF2-40B4-BE49-F238E27FC236}">
                <a16:creationId xmlns:a16="http://schemas.microsoft.com/office/drawing/2014/main" id="{80FB1399-5ADC-E744-8F43-C612D4A59BBD}"/>
              </a:ext>
            </a:extLst>
          </p:cNvPr>
          <p:cNvSpPr>
            <a:spLocks noGrp="1"/>
          </p:cNvSpPr>
          <p:nvPr>
            <p:ph idx="1"/>
          </p:nvPr>
        </p:nvSpPr>
        <p:spPr/>
        <p:txBody>
          <a:bodyPr/>
          <a:lstStyle/>
          <a:p>
            <a:r>
              <a:rPr lang="en-IN" dirty="0"/>
              <a:t>As the high-intensity femtosecond laser passes through a material, the laser's phase changes due to the intensity-dependent refractive index. This leads to a broadening of the pulse spectrum (i.e., spectral broadening), which can affect the energy distribution and ablation characteristics.</a:t>
            </a:r>
            <a:endParaRPr lang="en-US" dirty="0"/>
          </a:p>
        </p:txBody>
      </p:sp>
      <p:sp>
        <p:nvSpPr>
          <p:cNvPr id="4" name="Slide Number Placeholder 3">
            <a:extLst>
              <a:ext uri="{FF2B5EF4-FFF2-40B4-BE49-F238E27FC236}">
                <a16:creationId xmlns:a16="http://schemas.microsoft.com/office/drawing/2014/main" id="{AA660BF9-1B56-1042-A261-98D861AE5777}"/>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05880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3316-F6EA-134F-824E-ADB6BEC86EB7}"/>
              </a:ext>
            </a:extLst>
          </p:cNvPr>
          <p:cNvSpPr>
            <a:spLocks noGrp="1"/>
          </p:cNvSpPr>
          <p:nvPr>
            <p:ph type="title"/>
          </p:nvPr>
        </p:nvSpPr>
        <p:spPr>
          <a:xfrm>
            <a:off x="669851" y="1430179"/>
            <a:ext cx="3029313" cy="3675908"/>
          </a:xfrm>
        </p:spPr>
        <p:txBody>
          <a:bodyPr anchor="ctr">
            <a:normAutofit/>
          </a:bodyPr>
          <a:lstStyle/>
          <a:p>
            <a:r>
              <a:rPr lang="en-US" sz="4000"/>
              <a:t>Ablation Threshold</a:t>
            </a:r>
          </a:p>
        </p:txBody>
      </p:sp>
      <p:sp>
        <p:nvSpPr>
          <p:cNvPr id="10"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5B122C0C-4DF8-2A46-B484-50811E81DA4C}"/>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32</a:t>
            </a:fld>
            <a:endParaRPr lang="en-US"/>
          </a:p>
        </p:txBody>
      </p:sp>
      <p:graphicFrame>
        <p:nvGraphicFramePr>
          <p:cNvPr id="5" name="Content Placeholder 4">
            <a:extLst>
              <a:ext uri="{FF2B5EF4-FFF2-40B4-BE49-F238E27FC236}">
                <a16:creationId xmlns:a16="http://schemas.microsoft.com/office/drawing/2014/main" id="{973DEA4D-6E8C-B44F-B9D7-8CAD0BF36D66}"/>
              </a:ext>
            </a:extLst>
          </p:cNvPr>
          <p:cNvGraphicFramePr>
            <a:graphicFrameLocks noGrp="1"/>
          </p:cNvGraphicFramePr>
          <p:nvPr>
            <p:ph idx="1"/>
            <p:extLst>
              <p:ext uri="{D42A27DB-BD31-4B8C-83A1-F6EECF244321}">
                <p14:modId xmlns:p14="http://schemas.microsoft.com/office/powerpoint/2010/main" val="98268216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4588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EC92-6143-7146-B733-C48B61DF0016}"/>
              </a:ext>
            </a:extLst>
          </p:cNvPr>
          <p:cNvSpPr>
            <a:spLocks noGrp="1"/>
          </p:cNvSpPr>
          <p:nvPr>
            <p:ph type="title"/>
          </p:nvPr>
        </p:nvSpPr>
        <p:spPr/>
        <p:txBody>
          <a:bodyPr/>
          <a:lstStyle/>
          <a:p>
            <a:r>
              <a:rPr lang="en-US" dirty="0"/>
              <a:t>Recipe for experimental analysis of ablation threshold in steel</a:t>
            </a:r>
          </a:p>
        </p:txBody>
      </p:sp>
      <p:sp>
        <p:nvSpPr>
          <p:cNvPr id="4" name="Slide Number Placeholder 3">
            <a:extLst>
              <a:ext uri="{FF2B5EF4-FFF2-40B4-BE49-F238E27FC236}">
                <a16:creationId xmlns:a16="http://schemas.microsoft.com/office/drawing/2014/main" id="{68944172-CA6C-C140-A235-14060B090CD4}"/>
              </a:ext>
            </a:extLst>
          </p:cNvPr>
          <p:cNvSpPr>
            <a:spLocks noGrp="1"/>
          </p:cNvSpPr>
          <p:nvPr>
            <p:ph type="sldNum" sz="quarter" idx="12"/>
          </p:nvPr>
        </p:nvSpPr>
        <p:spPr/>
        <p:txBody>
          <a:bodyPr/>
          <a:lstStyle/>
          <a:p>
            <a:fld id="{D57F1E4F-1CFF-5643-939E-217C01CDF565}" type="slidenum">
              <a:rPr lang="en-US" smtClean="0"/>
              <a:pPr/>
              <a:t>33</a:t>
            </a:fld>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AC2683D-AEDA-A443-90CE-FECD64294BF5}"/>
                  </a:ext>
                </a:extLst>
              </p:cNvPr>
              <p:cNvSpPr>
                <a:spLocks noGrp="1"/>
              </p:cNvSpPr>
              <p:nvPr>
                <p:ph idx="1"/>
              </p:nvPr>
            </p:nvSpPr>
            <p:spPr/>
            <p:txBody>
              <a:bodyPr>
                <a:normAutofit fontScale="70000" lnSpcReduction="20000"/>
              </a:bodyPr>
              <a:lstStyle/>
              <a:p>
                <a:r>
                  <a:rPr lang="en-US" b="1" dirty="0"/>
                  <a:t>Pulse energy:</a:t>
                </a:r>
                <a:r>
                  <a:rPr lang="en-US" dirty="0"/>
                  <a:t> 10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𝐽</m:t>
                    </m:r>
                  </m:oMath>
                </a14:m>
                <a:endParaRPr lang="en-US" dirty="0"/>
              </a:p>
              <a:p>
                <a:r>
                  <a:rPr lang="en-US" b="1" dirty="0"/>
                  <a:t>Base Frequency: </a:t>
                </a:r>
                <a:r>
                  <a:rPr lang="en-US" dirty="0"/>
                  <a:t>1000 kHz</a:t>
                </a:r>
              </a:p>
              <a:p>
                <a:r>
                  <a:rPr lang="en-US" b="1" dirty="0"/>
                  <a:t>Track Width: </a:t>
                </a:r>
                <a:r>
                  <a:rPr lang="en-US" dirty="0"/>
                  <a:t>0.01 mm</a:t>
                </a:r>
              </a:p>
              <a:p>
                <a:r>
                  <a:rPr lang="en-US" b="1" dirty="0"/>
                  <a:t>Power: </a:t>
                </a:r>
                <a:r>
                  <a:rPr lang="en-US" dirty="0"/>
                  <a:t>Increasing from 10% to 100% for 10 craters</a:t>
                </a:r>
              </a:p>
              <a:p>
                <a:r>
                  <a:rPr lang="en-US" b="1" dirty="0"/>
                  <a:t>Scan Velocity: </a:t>
                </a:r>
                <a:r>
                  <a:rPr lang="en-US" dirty="0"/>
                  <a:t>100 mm/s</a:t>
                </a:r>
              </a:p>
              <a:p>
                <a:r>
                  <a:rPr lang="en-US" b="1" dirty="0"/>
                  <a:t>Pulse Frequency: </a:t>
                </a:r>
                <a:r>
                  <a:rPr lang="en-US" dirty="0"/>
                  <a:t>300 kHz</a:t>
                </a:r>
              </a:p>
              <a:p>
                <a:r>
                  <a:rPr lang="en-US" b="1" dirty="0"/>
                  <a:t>Pulse per dot: </a:t>
                </a:r>
                <a:r>
                  <a:rPr lang="en-US" dirty="0"/>
                  <a:t>200 (1</a:t>
                </a:r>
                <a:r>
                  <a:rPr lang="en-US" baseline="30000" dirty="0"/>
                  <a:t>st</a:t>
                </a:r>
                <a:r>
                  <a:rPr lang="en-US" dirty="0"/>
                  <a:t> dataset), 1000 (2</a:t>
                </a:r>
                <a:r>
                  <a:rPr lang="en-US" baseline="30000" dirty="0"/>
                  <a:t>nd</a:t>
                </a:r>
                <a:r>
                  <a:rPr lang="en-US" dirty="0"/>
                  <a:t> dataset), 5000 (3</a:t>
                </a:r>
                <a:r>
                  <a:rPr lang="en-US" baseline="30000" dirty="0"/>
                  <a:t>rd</a:t>
                </a:r>
                <a:r>
                  <a:rPr lang="en-US" dirty="0"/>
                  <a:t> dataset)</a:t>
                </a:r>
              </a:p>
              <a:p>
                <a:r>
                  <a:rPr lang="en-US" b="1" dirty="0"/>
                  <a:t>Pulse Duration: </a:t>
                </a:r>
                <a:r>
                  <a:rPr lang="en-US" dirty="0"/>
                  <a:t>350 femtosecond</a:t>
                </a:r>
              </a:p>
              <a:p>
                <a:r>
                  <a:rPr lang="en-US" b="1" dirty="0"/>
                  <a:t>Number of hatches: </a:t>
                </a:r>
                <a:r>
                  <a:rPr lang="en-US" dirty="0"/>
                  <a:t>20</a:t>
                </a:r>
              </a:p>
              <a:p>
                <a:r>
                  <a:rPr lang="en-US" b="1" dirty="0"/>
                  <a:t>Removal rate per layer: </a:t>
                </a:r>
                <a:r>
                  <a:rPr lang="en-US" dirty="0"/>
                  <a:t>5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endParaRPr lang="en-US" dirty="0"/>
              </a:p>
            </p:txBody>
          </p:sp>
        </mc:Choice>
        <mc:Fallback xmlns="">
          <p:sp>
            <p:nvSpPr>
              <p:cNvPr id="10" name="Content Placeholder 9">
                <a:extLst>
                  <a:ext uri="{FF2B5EF4-FFF2-40B4-BE49-F238E27FC236}">
                    <a16:creationId xmlns:a16="http://schemas.microsoft.com/office/drawing/2014/main" id="{EAC2683D-AEDA-A443-90CE-FECD64294BF5}"/>
                  </a:ext>
                </a:extLst>
              </p:cNvPr>
              <p:cNvSpPr>
                <a:spLocks noGrp="1" noRot="1" noChangeAspect="1" noMove="1" noResize="1" noEditPoints="1" noAdjustHandles="1" noChangeArrowheads="1" noChangeShapeType="1" noTextEdit="1"/>
              </p:cNvSpPr>
              <p:nvPr>
                <p:ph idx="1"/>
              </p:nvPr>
            </p:nvSpPr>
            <p:spPr>
              <a:blipFill>
                <a:blip r:embed="rId2"/>
                <a:stretch>
                  <a:fillRect l="-512"/>
                </a:stretch>
              </a:blipFill>
            </p:spPr>
            <p:txBody>
              <a:bodyPr/>
              <a:lstStyle/>
              <a:p>
                <a:r>
                  <a:rPr lang="en-US">
                    <a:noFill/>
                  </a:rPr>
                  <a:t> </a:t>
                </a:r>
              </a:p>
            </p:txBody>
          </p:sp>
        </mc:Fallback>
      </mc:AlternateContent>
    </p:spTree>
    <p:extLst>
      <p:ext uri="{BB962C8B-B14F-4D97-AF65-F5344CB8AC3E}">
        <p14:creationId xmlns:p14="http://schemas.microsoft.com/office/powerpoint/2010/main" val="3891201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up of holes in a surface&#10;&#10;Description automatically generated">
            <a:extLst>
              <a:ext uri="{FF2B5EF4-FFF2-40B4-BE49-F238E27FC236}">
                <a16:creationId xmlns:a16="http://schemas.microsoft.com/office/drawing/2014/main" id="{7CD7A1BE-A885-F146-974C-4E75AD56D7C4}"/>
              </a:ext>
            </a:extLst>
          </p:cNvPr>
          <p:cNvPicPr>
            <a:picLocks noGrp="1" noChangeAspect="1"/>
          </p:cNvPicPr>
          <p:nvPr>
            <p:ph idx="1"/>
          </p:nvPr>
        </p:nvPicPr>
        <p:blipFill>
          <a:blip r:embed="rId2"/>
          <a:stretch>
            <a:fillRect/>
          </a:stretch>
        </p:blipFill>
        <p:spPr>
          <a:xfrm>
            <a:off x="236318" y="104870"/>
            <a:ext cx="4278264" cy="3208698"/>
          </a:xfrm>
        </p:spPr>
      </p:pic>
      <p:sp>
        <p:nvSpPr>
          <p:cNvPr id="4" name="Slide Number Placeholder 3">
            <a:extLst>
              <a:ext uri="{FF2B5EF4-FFF2-40B4-BE49-F238E27FC236}">
                <a16:creationId xmlns:a16="http://schemas.microsoft.com/office/drawing/2014/main" id="{69F3021E-C825-DF47-A6E1-4A4C8105CC18}"/>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8" name="Picture 7" descr="A close-up of a black hole&#10;&#10;Description automatically generated">
            <a:extLst>
              <a:ext uri="{FF2B5EF4-FFF2-40B4-BE49-F238E27FC236}">
                <a16:creationId xmlns:a16="http://schemas.microsoft.com/office/drawing/2014/main" id="{F9D7A123-FA4F-B84F-AACF-B17D2DEC64FA}"/>
              </a:ext>
            </a:extLst>
          </p:cNvPr>
          <p:cNvPicPr>
            <a:picLocks noChangeAspect="1"/>
          </p:cNvPicPr>
          <p:nvPr/>
        </p:nvPicPr>
        <p:blipFill>
          <a:blip r:embed="rId3"/>
          <a:stretch>
            <a:fillRect/>
          </a:stretch>
        </p:blipFill>
        <p:spPr>
          <a:xfrm>
            <a:off x="4805379" y="104870"/>
            <a:ext cx="4278264" cy="3208698"/>
          </a:xfrm>
          <a:prstGeom prst="rect">
            <a:avLst/>
          </a:prstGeom>
        </p:spPr>
      </p:pic>
      <p:pic>
        <p:nvPicPr>
          <p:cNvPr id="10" name="Picture 9" descr="A close-up of a black hole&#10;&#10;Description automatically generated">
            <a:extLst>
              <a:ext uri="{FF2B5EF4-FFF2-40B4-BE49-F238E27FC236}">
                <a16:creationId xmlns:a16="http://schemas.microsoft.com/office/drawing/2014/main" id="{E424CEDC-B9F4-1340-BD6D-4354218D757B}"/>
              </a:ext>
            </a:extLst>
          </p:cNvPr>
          <p:cNvPicPr>
            <a:picLocks noChangeAspect="1"/>
          </p:cNvPicPr>
          <p:nvPr/>
        </p:nvPicPr>
        <p:blipFill>
          <a:blip r:embed="rId4"/>
          <a:stretch>
            <a:fillRect/>
          </a:stretch>
        </p:blipFill>
        <p:spPr>
          <a:xfrm>
            <a:off x="236318" y="3544433"/>
            <a:ext cx="4278264" cy="3208698"/>
          </a:xfrm>
          <a:prstGeom prst="rect">
            <a:avLst/>
          </a:prstGeom>
        </p:spPr>
      </p:pic>
      <p:cxnSp>
        <p:nvCxnSpPr>
          <p:cNvPr id="12" name="Straight Arrow Connector 11">
            <a:extLst>
              <a:ext uri="{FF2B5EF4-FFF2-40B4-BE49-F238E27FC236}">
                <a16:creationId xmlns:a16="http://schemas.microsoft.com/office/drawing/2014/main" id="{4BA7CCC6-9608-BE46-B620-77BACD2506B1}"/>
              </a:ext>
            </a:extLst>
          </p:cNvPr>
          <p:cNvCxnSpPr>
            <a:cxnSpLocks/>
          </p:cNvCxnSpPr>
          <p:nvPr/>
        </p:nvCxnSpPr>
        <p:spPr>
          <a:xfrm flipH="1" flipV="1">
            <a:off x="3875388" y="4978027"/>
            <a:ext cx="1737761" cy="526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586017-381F-6444-A974-7F7920C987D0}"/>
              </a:ext>
            </a:extLst>
          </p:cNvPr>
          <p:cNvCxnSpPr>
            <a:cxnSpLocks/>
          </p:cNvCxnSpPr>
          <p:nvPr/>
        </p:nvCxnSpPr>
        <p:spPr>
          <a:xfrm flipV="1">
            <a:off x="5749455" y="2900257"/>
            <a:ext cx="919933" cy="2544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40DE4DE-7738-6A40-9B4B-A29BC9A857F9}"/>
              </a:ext>
            </a:extLst>
          </p:cNvPr>
          <p:cNvSpPr txBox="1"/>
          <p:nvPr/>
        </p:nvSpPr>
        <p:spPr>
          <a:xfrm>
            <a:off x="4805379" y="5504507"/>
            <a:ext cx="3759887" cy="461665"/>
          </a:xfrm>
          <a:prstGeom prst="rect">
            <a:avLst/>
          </a:prstGeom>
          <a:noFill/>
        </p:spPr>
        <p:txBody>
          <a:bodyPr wrap="square" rtlCol="0">
            <a:spAutoFit/>
          </a:bodyPr>
          <a:lstStyle/>
          <a:p>
            <a:r>
              <a:rPr lang="en-US" sz="1200" dirty="0"/>
              <a:t>200 pulse per dot (top), 1000 pulse per dot (left) at 100% power.</a:t>
            </a:r>
          </a:p>
        </p:txBody>
      </p:sp>
      <p:sp>
        <p:nvSpPr>
          <p:cNvPr id="19" name="Rectangle 18">
            <a:extLst>
              <a:ext uri="{FF2B5EF4-FFF2-40B4-BE49-F238E27FC236}">
                <a16:creationId xmlns:a16="http://schemas.microsoft.com/office/drawing/2014/main" id="{C83D383B-D0E5-3E4C-AC75-0B3ECDC6F307}"/>
              </a:ext>
            </a:extLst>
          </p:cNvPr>
          <p:cNvSpPr/>
          <p:nvPr/>
        </p:nvSpPr>
        <p:spPr>
          <a:xfrm>
            <a:off x="4805379" y="5504507"/>
            <a:ext cx="3668665" cy="4616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up of several round shapes&#10;&#10;Description automatically generated">
            <a:extLst>
              <a:ext uri="{FF2B5EF4-FFF2-40B4-BE49-F238E27FC236}">
                <a16:creationId xmlns:a16="http://schemas.microsoft.com/office/drawing/2014/main" id="{136975E3-60B5-714E-B784-FA37FBF66995}"/>
              </a:ext>
            </a:extLst>
          </p:cNvPr>
          <p:cNvPicPr>
            <a:picLocks noChangeAspect="1"/>
          </p:cNvPicPr>
          <p:nvPr/>
        </p:nvPicPr>
        <p:blipFill>
          <a:blip r:embed="rId5"/>
          <a:stretch>
            <a:fillRect/>
          </a:stretch>
        </p:blipFill>
        <p:spPr>
          <a:xfrm>
            <a:off x="8659369" y="4085377"/>
            <a:ext cx="3432619" cy="2574465"/>
          </a:xfrm>
          <a:prstGeom prst="rect">
            <a:avLst/>
          </a:prstGeom>
        </p:spPr>
      </p:pic>
      <p:cxnSp>
        <p:nvCxnSpPr>
          <p:cNvPr id="22" name="Straight Arrow Connector 21">
            <a:extLst>
              <a:ext uri="{FF2B5EF4-FFF2-40B4-BE49-F238E27FC236}">
                <a16:creationId xmlns:a16="http://schemas.microsoft.com/office/drawing/2014/main" id="{97D413F7-8B7F-944F-95AC-5698C32EAC0A}"/>
              </a:ext>
            </a:extLst>
          </p:cNvPr>
          <p:cNvCxnSpPr>
            <a:cxnSpLocks/>
          </p:cNvCxnSpPr>
          <p:nvPr/>
        </p:nvCxnSpPr>
        <p:spPr>
          <a:xfrm>
            <a:off x="10602321" y="2525917"/>
            <a:ext cx="0" cy="2329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457DE-8AF2-A647-B933-83EC301B991A}"/>
              </a:ext>
            </a:extLst>
          </p:cNvPr>
          <p:cNvSpPr txBox="1"/>
          <p:nvPr/>
        </p:nvSpPr>
        <p:spPr>
          <a:xfrm>
            <a:off x="9183443" y="2031516"/>
            <a:ext cx="3108357" cy="461665"/>
          </a:xfrm>
          <a:prstGeom prst="rect">
            <a:avLst/>
          </a:prstGeom>
          <a:noFill/>
        </p:spPr>
        <p:txBody>
          <a:bodyPr wrap="square" rtlCol="0">
            <a:spAutoFit/>
          </a:bodyPr>
          <a:lstStyle/>
          <a:p>
            <a:r>
              <a:rPr lang="en-US" sz="1200" dirty="0"/>
              <a:t>1000 pulse per dot crater at 20% power.</a:t>
            </a:r>
          </a:p>
        </p:txBody>
      </p:sp>
      <p:sp>
        <p:nvSpPr>
          <p:cNvPr id="26" name="Rectangle 25">
            <a:extLst>
              <a:ext uri="{FF2B5EF4-FFF2-40B4-BE49-F238E27FC236}">
                <a16:creationId xmlns:a16="http://schemas.microsoft.com/office/drawing/2014/main" id="{9E9144B1-12F5-BA43-9FFD-8669B74FC3E2}"/>
              </a:ext>
            </a:extLst>
          </p:cNvPr>
          <p:cNvSpPr/>
          <p:nvPr/>
        </p:nvSpPr>
        <p:spPr>
          <a:xfrm>
            <a:off x="9183443" y="2052502"/>
            <a:ext cx="2975148" cy="4196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E5564D5-C2A1-6040-8825-5BBBC3C7F24C}"/>
              </a:ext>
            </a:extLst>
          </p:cNvPr>
          <p:cNvCxnSpPr>
            <a:cxnSpLocks/>
          </p:cNvCxnSpPr>
          <p:nvPr/>
        </p:nvCxnSpPr>
        <p:spPr>
          <a:xfrm>
            <a:off x="3611302" y="2726637"/>
            <a:ext cx="727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85EBFC3-E3BC-FB44-B0CD-3D424A961C55}"/>
                  </a:ext>
                </a:extLst>
              </p:cNvPr>
              <p:cNvSpPr txBox="1"/>
              <p:nvPr/>
            </p:nvSpPr>
            <p:spPr>
              <a:xfrm>
                <a:off x="3566673" y="2726637"/>
                <a:ext cx="784061" cy="307777"/>
              </a:xfrm>
              <a:prstGeom prst="rect">
                <a:avLst/>
              </a:prstGeom>
              <a:noFill/>
            </p:spPr>
            <p:txBody>
              <a:bodyPr wrap="none" rtlCol="0">
                <a:spAutoFit/>
              </a:bodyPr>
              <a:lstStyle/>
              <a:p>
                <a:r>
                  <a:rPr lang="en-US" sz="1400" dirty="0">
                    <a:solidFill>
                      <a:schemeClr val="bg1"/>
                    </a:solidFill>
                  </a:rPr>
                  <a:t>100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30" name="TextBox 29">
                <a:extLst>
                  <a:ext uri="{FF2B5EF4-FFF2-40B4-BE49-F238E27FC236}">
                    <a16:creationId xmlns:a16="http://schemas.microsoft.com/office/drawing/2014/main" id="{D85EBFC3-E3BC-FB44-B0CD-3D424A961C55}"/>
                  </a:ext>
                </a:extLst>
              </p:cNvPr>
              <p:cNvSpPr txBox="1">
                <a:spLocks noRot="1" noChangeAspect="1" noMove="1" noResize="1" noEditPoints="1" noAdjustHandles="1" noChangeArrowheads="1" noChangeShapeType="1" noTextEdit="1"/>
              </p:cNvSpPr>
              <p:nvPr/>
            </p:nvSpPr>
            <p:spPr>
              <a:xfrm>
                <a:off x="3566673" y="2726637"/>
                <a:ext cx="784061" cy="307777"/>
              </a:xfrm>
              <a:prstGeom prst="rect">
                <a:avLst/>
              </a:prstGeom>
              <a:blipFill>
                <a:blip r:embed="rId6"/>
                <a:stretch>
                  <a:fillRect l="-1587" t="-3846" b="-15385"/>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A9805061-E59B-DB48-8738-6D358CA7FDF8}"/>
              </a:ext>
            </a:extLst>
          </p:cNvPr>
          <p:cNvGrpSpPr/>
          <p:nvPr/>
        </p:nvGrpSpPr>
        <p:grpSpPr>
          <a:xfrm>
            <a:off x="8173235" y="2730398"/>
            <a:ext cx="771703" cy="307777"/>
            <a:chOff x="8173235" y="2730398"/>
            <a:chExt cx="771703" cy="307777"/>
          </a:xfrm>
        </p:grpSpPr>
        <p:cxnSp>
          <p:nvCxnSpPr>
            <p:cNvPr id="37" name="Straight Connector 36">
              <a:extLst>
                <a:ext uri="{FF2B5EF4-FFF2-40B4-BE49-F238E27FC236}">
                  <a16:creationId xmlns:a16="http://schemas.microsoft.com/office/drawing/2014/main" id="{4946F926-8CB8-1144-9312-E1D17CFD5E49}"/>
                </a:ext>
              </a:extLst>
            </p:cNvPr>
            <p:cNvCxnSpPr>
              <a:cxnSpLocks/>
            </p:cNvCxnSpPr>
            <p:nvPr/>
          </p:nvCxnSpPr>
          <p:spPr>
            <a:xfrm>
              <a:off x="8217864" y="2730398"/>
              <a:ext cx="727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5D8C56D-9BF6-F140-994B-FDD776A07CA9}"/>
                    </a:ext>
                  </a:extLst>
                </p:cNvPr>
                <p:cNvSpPr txBox="1"/>
                <p:nvPr/>
              </p:nvSpPr>
              <p:spPr>
                <a:xfrm>
                  <a:off x="8173235" y="2730398"/>
                  <a:ext cx="734368" cy="307777"/>
                </a:xfrm>
                <a:prstGeom prst="rect">
                  <a:avLst/>
                </a:prstGeom>
                <a:noFill/>
              </p:spPr>
              <p:txBody>
                <a:bodyPr wrap="none" rtlCol="0">
                  <a:spAutoFit/>
                </a:bodyPr>
                <a:lstStyle/>
                <a:p>
                  <a:r>
                    <a:rPr lang="en-US" sz="1400" dirty="0">
                      <a:solidFill>
                        <a:schemeClr val="bg1"/>
                      </a:solidFill>
                    </a:rPr>
                    <a:t> 20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38" name="TextBox 37">
                  <a:extLst>
                    <a:ext uri="{FF2B5EF4-FFF2-40B4-BE49-F238E27FC236}">
                      <a16:creationId xmlns:a16="http://schemas.microsoft.com/office/drawing/2014/main" id="{D5D8C56D-9BF6-F140-994B-FDD776A07CA9}"/>
                    </a:ext>
                  </a:extLst>
                </p:cNvPr>
                <p:cNvSpPr txBox="1">
                  <a:spLocks noRot="1" noChangeAspect="1" noMove="1" noResize="1" noEditPoints="1" noAdjustHandles="1" noChangeArrowheads="1" noChangeShapeType="1" noTextEdit="1"/>
                </p:cNvSpPr>
                <p:nvPr/>
              </p:nvSpPr>
              <p:spPr>
                <a:xfrm>
                  <a:off x="8173235" y="2730398"/>
                  <a:ext cx="734368" cy="307777"/>
                </a:xfrm>
                <a:prstGeom prst="rect">
                  <a:avLst/>
                </a:prstGeom>
                <a:blipFill>
                  <a:blip r:embed="rId7"/>
                  <a:stretch>
                    <a:fillRect t="-4000" b="-20000"/>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64DD6D52-EF43-8948-9C8A-A6860E2A7540}"/>
              </a:ext>
            </a:extLst>
          </p:cNvPr>
          <p:cNvGrpSpPr/>
          <p:nvPr/>
        </p:nvGrpSpPr>
        <p:grpSpPr>
          <a:xfrm>
            <a:off x="3541957" y="6248400"/>
            <a:ext cx="784061" cy="307777"/>
            <a:chOff x="3541957" y="6248400"/>
            <a:chExt cx="784061" cy="307777"/>
          </a:xfrm>
        </p:grpSpPr>
        <p:cxnSp>
          <p:nvCxnSpPr>
            <p:cNvPr id="39" name="Straight Connector 38">
              <a:extLst>
                <a:ext uri="{FF2B5EF4-FFF2-40B4-BE49-F238E27FC236}">
                  <a16:creationId xmlns:a16="http://schemas.microsoft.com/office/drawing/2014/main" id="{BB70178B-09B0-5243-8A32-D9B469006702}"/>
                </a:ext>
              </a:extLst>
            </p:cNvPr>
            <p:cNvCxnSpPr>
              <a:cxnSpLocks/>
            </p:cNvCxnSpPr>
            <p:nvPr/>
          </p:nvCxnSpPr>
          <p:spPr>
            <a:xfrm>
              <a:off x="3598944" y="6248400"/>
              <a:ext cx="727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41478A-E3E6-0542-A11D-E5EC14D790CA}"/>
                    </a:ext>
                  </a:extLst>
                </p:cNvPr>
                <p:cNvSpPr txBox="1"/>
                <p:nvPr/>
              </p:nvSpPr>
              <p:spPr>
                <a:xfrm>
                  <a:off x="3541957" y="6248400"/>
                  <a:ext cx="734368" cy="307777"/>
                </a:xfrm>
                <a:prstGeom prst="rect">
                  <a:avLst/>
                </a:prstGeom>
                <a:noFill/>
              </p:spPr>
              <p:txBody>
                <a:bodyPr wrap="none" rtlCol="0">
                  <a:spAutoFit/>
                </a:bodyPr>
                <a:lstStyle/>
                <a:p>
                  <a:r>
                    <a:rPr lang="en-US" sz="1400" dirty="0">
                      <a:solidFill>
                        <a:schemeClr val="bg1"/>
                      </a:solidFill>
                    </a:rPr>
                    <a:t> 10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40" name="TextBox 39">
                  <a:extLst>
                    <a:ext uri="{FF2B5EF4-FFF2-40B4-BE49-F238E27FC236}">
                      <a16:creationId xmlns:a16="http://schemas.microsoft.com/office/drawing/2014/main" id="{5041478A-E3E6-0542-A11D-E5EC14D790CA}"/>
                    </a:ext>
                  </a:extLst>
                </p:cNvPr>
                <p:cNvSpPr txBox="1">
                  <a:spLocks noRot="1" noChangeAspect="1" noMove="1" noResize="1" noEditPoints="1" noAdjustHandles="1" noChangeArrowheads="1" noChangeShapeType="1" noTextEdit="1"/>
                </p:cNvSpPr>
                <p:nvPr/>
              </p:nvSpPr>
              <p:spPr>
                <a:xfrm>
                  <a:off x="3541957" y="6248400"/>
                  <a:ext cx="734368" cy="307777"/>
                </a:xfrm>
                <a:prstGeom prst="rect">
                  <a:avLst/>
                </a:prstGeom>
                <a:blipFill>
                  <a:blip r:embed="rId8"/>
                  <a:stretch>
                    <a:fillRect t="-4167" b="-25000"/>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A857829C-0699-864B-B5D2-00FB2B649F50}"/>
              </a:ext>
            </a:extLst>
          </p:cNvPr>
          <p:cNvGrpSpPr/>
          <p:nvPr/>
        </p:nvGrpSpPr>
        <p:grpSpPr>
          <a:xfrm>
            <a:off x="11159282" y="6177187"/>
            <a:ext cx="771703" cy="307777"/>
            <a:chOff x="11159282" y="6177187"/>
            <a:chExt cx="771703" cy="307777"/>
          </a:xfrm>
        </p:grpSpPr>
        <p:cxnSp>
          <p:nvCxnSpPr>
            <p:cNvPr id="41" name="Straight Connector 40">
              <a:extLst>
                <a:ext uri="{FF2B5EF4-FFF2-40B4-BE49-F238E27FC236}">
                  <a16:creationId xmlns:a16="http://schemas.microsoft.com/office/drawing/2014/main" id="{DBF5D61A-31D0-F744-B8A0-78E652DBC04A}"/>
                </a:ext>
              </a:extLst>
            </p:cNvPr>
            <p:cNvCxnSpPr>
              <a:cxnSpLocks/>
            </p:cNvCxnSpPr>
            <p:nvPr/>
          </p:nvCxnSpPr>
          <p:spPr>
            <a:xfrm>
              <a:off x="11203911" y="6177187"/>
              <a:ext cx="727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260B2B4-A432-3A43-AFD9-BDB479BE3129}"/>
                    </a:ext>
                  </a:extLst>
                </p:cNvPr>
                <p:cNvSpPr txBox="1"/>
                <p:nvPr/>
              </p:nvSpPr>
              <p:spPr>
                <a:xfrm>
                  <a:off x="11159282" y="6177187"/>
                  <a:ext cx="734368" cy="307777"/>
                </a:xfrm>
                <a:prstGeom prst="rect">
                  <a:avLst/>
                </a:prstGeom>
                <a:noFill/>
              </p:spPr>
              <p:txBody>
                <a:bodyPr wrap="none" rtlCol="0">
                  <a:spAutoFit/>
                </a:bodyPr>
                <a:lstStyle/>
                <a:p>
                  <a:r>
                    <a:rPr lang="en-US" sz="1400" dirty="0">
                      <a:solidFill>
                        <a:schemeClr val="bg1"/>
                      </a:solidFill>
                    </a:rPr>
                    <a:t> 20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42" name="TextBox 41">
                  <a:extLst>
                    <a:ext uri="{FF2B5EF4-FFF2-40B4-BE49-F238E27FC236}">
                      <a16:creationId xmlns:a16="http://schemas.microsoft.com/office/drawing/2014/main" id="{1260B2B4-A432-3A43-AFD9-BDB479BE3129}"/>
                    </a:ext>
                  </a:extLst>
                </p:cNvPr>
                <p:cNvSpPr txBox="1">
                  <a:spLocks noRot="1" noChangeAspect="1" noMove="1" noResize="1" noEditPoints="1" noAdjustHandles="1" noChangeArrowheads="1" noChangeShapeType="1" noTextEdit="1"/>
                </p:cNvSpPr>
                <p:nvPr/>
              </p:nvSpPr>
              <p:spPr>
                <a:xfrm>
                  <a:off x="11159282" y="6177187"/>
                  <a:ext cx="734368" cy="307777"/>
                </a:xfrm>
                <a:prstGeom prst="rect">
                  <a:avLst/>
                </a:prstGeom>
                <a:blipFill>
                  <a:blip r:embed="rId9"/>
                  <a:stretch>
                    <a:fillRect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6153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laser beam&#10;&#10;Description automatically generated">
            <a:extLst>
              <a:ext uri="{FF2B5EF4-FFF2-40B4-BE49-F238E27FC236}">
                <a16:creationId xmlns:a16="http://schemas.microsoft.com/office/drawing/2014/main" id="{4741F239-03D5-9542-AFD8-65393808540E}"/>
              </a:ext>
            </a:extLst>
          </p:cNvPr>
          <p:cNvPicPr>
            <a:picLocks noGrp="1" noChangeAspect="1"/>
          </p:cNvPicPr>
          <p:nvPr>
            <p:ph idx="1"/>
          </p:nvPr>
        </p:nvPicPr>
        <p:blipFill rotWithShape="1">
          <a:blip r:embed="rId2"/>
          <a:srcRect l="18294" r="7823" b="19394"/>
          <a:stretch/>
        </p:blipFill>
        <p:spPr>
          <a:xfrm>
            <a:off x="1267843" y="493558"/>
            <a:ext cx="6512342" cy="5307770"/>
          </a:xfrm>
          <a:prstGeom prst="rect">
            <a:avLst/>
          </a:prstGeom>
        </p:spPr>
      </p:pic>
      <p:sp>
        <p:nvSpPr>
          <p:cNvPr id="4" name="Slide Number Placeholder 3">
            <a:extLst>
              <a:ext uri="{FF2B5EF4-FFF2-40B4-BE49-F238E27FC236}">
                <a16:creationId xmlns:a16="http://schemas.microsoft.com/office/drawing/2014/main" id="{37300DFA-CE93-EA44-A141-F4A8A8348C91}"/>
              </a:ext>
            </a:extLst>
          </p:cNvPr>
          <p:cNvSpPr>
            <a:spLocks noGrp="1"/>
          </p:cNvSpPr>
          <p:nvPr>
            <p:ph type="sldNum" sz="quarter" idx="12"/>
          </p:nvPr>
        </p:nvSpPr>
        <p:spPr>
          <a:xfrm>
            <a:off x="10514012" y="6418298"/>
            <a:ext cx="551167"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35</a:t>
            </a:fld>
            <a:endParaRPr lang="en-US"/>
          </a:p>
        </p:txBody>
      </p:sp>
      <p:grpSp>
        <p:nvGrpSpPr>
          <p:cNvPr id="21" name="Group 20">
            <a:extLst>
              <a:ext uri="{FF2B5EF4-FFF2-40B4-BE49-F238E27FC236}">
                <a16:creationId xmlns:a16="http://schemas.microsoft.com/office/drawing/2014/main" id="{D4A16FF6-F79F-0A4D-83BF-7531E4796B4E}"/>
              </a:ext>
            </a:extLst>
          </p:cNvPr>
          <p:cNvGrpSpPr/>
          <p:nvPr/>
        </p:nvGrpSpPr>
        <p:grpSpPr>
          <a:xfrm>
            <a:off x="7139821" y="1203693"/>
            <a:ext cx="3720506" cy="4450614"/>
            <a:chOff x="6886876" y="578108"/>
            <a:chExt cx="3720506" cy="445061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CC89B9-01D9-C74A-840D-928127899B5F}"/>
                    </a:ext>
                  </a:extLst>
                </p:cNvPr>
                <p:cNvSpPr txBox="1"/>
                <p:nvPr/>
              </p:nvSpPr>
              <p:spPr>
                <a:xfrm>
                  <a:off x="6985654" y="578108"/>
                  <a:ext cx="2566344" cy="393313"/>
                </a:xfrm>
                <a:prstGeom prst="rect">
                  <a:avLst/>
                </a:prstGeom>
                <a:noFill/>
              </p:spPr>
              <p:txBody>
                <a:bodyPr wrap="none" lIns="0" tIns="0" rIns="0" bIns="0" rtlCol="0">
                  <a:spAutoFit/>
                </a:bodyPr>
                <a:lstStyle/>
                <a:p>
                  <a:r>
                    <a:rPr lang="en-US" dirty="0">
                      <a:solidFill>
                        <a:schemeClr val="bg1"/>
                      </a:solidFill>
                    </a:rPr>
                    <a:t>Fluence </a:t>
                  </a:r>
                  <a14:m>
                    <m:oMath xmlns:m="http://schemas.openxmlformats.org/officeDocument/2006/math">
                      <m:d>
                        <m:dPr>
                          <m:ctrlPr>
                            <a:rPr lang="en-US" b="0" i="1" smtClean="0">
                              <a:solidFill>
                                <a:schemeClr val="bg1"/>
                              </a:solidFill>
                              <a:latin typeface="Cambria Math" panose="02040503050406030204" pitchFamily="18" charset="0"/>
                              <a:ea typeface="Cambria Math" panose="02040503050406030204" pitchFamily="18" charset="0"/>
                            </a:rPr>
                          </m:ctrlPr>
                        </m:dPr>
                        <m:e>
                          <m:r>
                            <a:rPr lang="en-US" i="1" smtClean="0">
                              <a:solidFill>
                                <a:schemeClr val="bg1"/>
                              </a:solidFill>
                              <a:latin typeface="Cambria Math" panose="02040503050406030204" pitchFamily="18" charset="0"/>
                              <a:ea typeface="Cambria Math" panose="02040503050406030204" pitchFamily="18" charset="0"/>
                            </a:rPr>
                            <m:t>𝜙</m:t>
                          </m:r>
                        </m:e>
                      </m:d>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𝐸𝑛𝑒𝑟𝑔𝑦</m:t>
                          </m:r>
                        </m:num>
                        <m:den>
                          <m:r>
                            <a:rPr lang="en-US" b="0" i="1" smtClean="0">
                              <a:solidFill>
                                <a:schemeClr val="bg1"/>
                              </a:solidFill>
                              <a:latin typeface="Cambria Math" panose="02040503050406030204" pitchFamily="18" charset="0"/>
                              <a:ea typeface="Cambria Math" panose="02040503050406030204" pitchFamily="18" charset="0"/>
                            </a:rPr>
                            <m:t>𝐵𝑒𝑎𝑚</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𝑎𝑟𝑒𝑎</m:t>
                          </m:r>
                        </m:den>
                      </m:f>
                      <m:r>
                        <a:rPr lang="en-US" b="0" i="1" smtClean="0">
                          <a:solidFill>
                            <a:schemeClr val="bg1"/>
                          </a:solidFill>
                          <a:latin typeface="Cambria Math" panose="02040503050406030204" pitchFamily="18" charset="0"/>
                          <a:ea typeface="Cambria Math" panose="02040503050406030204" pitchFamily="18" charset="0"/>
                        </a:rPr>
                        <m:t> </m:t>
                      </m:r>
                    </m:oMath>
                  </a14:m>
                  <a:endParaRPr lang="en-US" dirty="0"/>
                </a:p>
              </p:txBody>
            </p:sp>
          </mc:Choice>
          <mc:Fallback xmlns="">
            <p:sp>
              <p:nvSpPr>
                <p:cNvPr id="7" name="TextBox 6">
                  <a:extLst>
                    <a:ext uri="{FF2B5EF4-FFF2-40B4-BE49-F238E27FC236}">
                      <a16:creationId xmlns:a16="http://schemas.microsoft.com/office/drawing/2014/main" id="{50CC89B9-01D9-C74A-840D-928127899B5F}"/>
                    </a:ext>
                  </a:extLst>
                </p:cNvPr>
                <p:cNvSpPr txBox="1">
                  <a:spLocks noRot="1" noChangeAspect="1" noMove="1" noResize="1" noEditPoints="1" noAdjustHandles="1" noChangeArrowheads="1" noChangeShapeType="1" noTextEdit="1"/>
                </p:cNvSpPr>
                <p:nvPr/>
              </p:nvSpPr>
              <p:spPr>
                <a:xfrm>
                  <a:off x="6985654" y="578108"/>
                  <a:ext cx="2566344" cy="393313"/>
                </a:xfrm>
                <a:prstGeom prst="rect">
                  <a:avLst/>
                </a:prstGeom>
                <a:blipFill>
                  <a:blip r:embed="rId3"/>
                  <a:stretch>
                    <a:fillRect l="-5419" t="-3125" r="-3941"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3649F5-0397-B943-B307-5BFBB4A865F7}"/>
                    </a:ext>
                  </a:extLst>
                </p:cNvPr>
                <p:cNvSpPr txBox="1"/>
                <p:nvPr/>
              </p:nvSpPr>
              <p:spPr>
                <a:xfrm>
                  <a:off x="6886876" y="1059461"/>
                  <a:ext cx="3720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𝑃𝑜𝑤𝑒𝑟</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𝐹𝑙𝑢𝑒𝑛𝑐𝑒</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𝑟𝑒𝑝𝑒𝑡𝑖𝑡𝑖𝑜𝑛</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𝑟𝑎𝑡𝑒</m:t>
                        </m:r>
                        <m:r>
                          <a:rPr lang="en-US" b="0" i="1" smtClean="0">
                            <a:solidFill>
                              <a:schemeClr val="bg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FF3649F5-0397-B943-B307-5BFBB4A865F7}"/>
                    </a:ext>
                  </a:extLst>
                </p:cNvPr>
                <p:cNvSpPr txBox="1">
                  <a:spLocks noRot="1" noChangeAspect="1" noMove="1" noResize="1" noEditPoints="1" noAdjustHandles="1" noChangeArrowheads="1" noChangeShapeType="1" noTextEdit="1"/>
                </p:cNvSpPr>
                <p:nvPr/>
              </p:nvSpPr>
              <p:spPr>
                <a:xfrm>
                  <a:off x="6886876" y="1059461"/>
                  <a:ext cx="3720506" cy="276999"/>
                </a:xfrm>
                <a:prstGeom prst="rect">
                  <a:avLst/>
                </a:prstGeom>
                <a:blipFill>
                  <a:blip r:embed="rId4"/>
                  <a:stretch>
                    <a:fillRect l="-1020" r="-170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5969C8-03A8-7047-9114-71854F7DB632}"/>
                    </a:ext>
                  </a:extLst>
                </p:cNvPr>
                <p:cNvSpPr txBox="1"/>
                <p:nvPr/>
              </p:nvSpPr>
              <p:spPr>
                <a:xfrm>
                  <a:off x="6886876" y="1431886"/>
                  <a:ext cx="3426422" cy="738664"/>
                </a:xfrm>
                <a:prstGeom prst="rect">
                  <a:avLst/>
                </a:prstGeom>
                <a:noFill/>
              </p:spPr>
              <p:txBody>
                <a:bodyPr wrap="square" rtlCol="0">
                  <a:spAutoFit/>
                </a:bodyPr>
                <a:lstStyle/>
                <a:p>
                  <a:r>
                    <a:rPr lang="en-US" sz="1400" dirty="0">
                      <a:solidFill>
                        <a:schemeClr val="bg1"/>
                      </a:solidFill>
                    </a:rPr>
                    <a:t>Assuming </a:t>
                  </a:r>
                  <a:r>
                    <a:rPr lang="en-IN" sz="1400" dirty="0">
                      <a:solidFill>
                        <a:schemeClr val="bg1"/>
                      </a:solidFill>
                    </a:rPr>
                    <a:t>that the beam intensity profile at its waist is Gaussian, therefore the 1/</a:t>
                  </a:r>
                  <a14:m>
                    <m:oMath xmlns:m="http://schemas.openxmlformats.org/officeDocument/2006/math">
                      <m:sSup>
                        <m:sSupPr>
                          <m:ctrlPr>
                            <a:rPr lang="en-IN" sz="1400" i="1" smtClean="0">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𝑒</m:t>
                          </m:r>
                        </m:e>
                        <m:sup>
                          <m:r>
                            <a:rPr lang="en-US" sz="1400" b="0" i="1" smtClean="0">
                              <a:solidFill>
                                <a:schemeClr val="bg1"/>
                              </a:solidFill>
                              <a:latin typeface="Cambria Math" panose="02040503050406030204" pitchFamily="18" charset="0"/>
                            </a:rPr>
                            <m:t>2</m:t>
                          </m:r>
                        </m:sup>
                      </m:sSup>
                    </m:oMath>
                  </a14:m>
                  <a:r>
                    <a:rPr lang="en-US" sz="1400" dirty="0">
                      <a:solidFill>
                        <a:schemeClr val="bg1"/>
                      </a:solidFill>
                    </a:rPr>
                    <a:t> width </a:t>
                  </a:r>
                  <a:r>
                    <a:rPr lang="en-US" sz="1400" dirty="0">
                      <a:solidFill>
                        <a:schemeClr val="bg1"/>
                      </a:solidFill>
                      <a:hlinkClick r:id="rId5" action="ppaction://hlinksldjump"/>
                    </a:rPr>
                    <a:t>[3]</a:t>
                  </a:r>
                  <a:endParaRPr lang="en-US" sz="1400" dirty="0">
                    <a:solidFill>
                      <a:schemeClr val="bg1"/>
                    </a:solidFill>
                  </a:endParaRPr>
                </a:p>
              </p:txBody>
            </p:sp>
          </mc:Choice>
          <mc:Fallback xmlns="">
            <p:sp>
              <p:nvSpPr>
                <p:cNvPr id="9" name="TextBox 8">
                  <a:extLst>
                    <a:ext uri="{FF2B5EF4-FFF2-40B4-BE49-F238E27FC236}">
                      <a16:creationId xmlns:a16="http://schemas.microsoft.com/office/drawing/2014/main" id="{5A5969C8-03A8-7047-9114-71854F7DB632}"/>
                    </a:ext>
                  </a:extLst>
                </p:cNvPr>
                <p:cNvSpPr txBox="1">
                  <a:spLocks noRot="1" noChangeAspect="1" noMove="1" noResize="1" noEditPoints="1" noAdjustHandles="1" noChangeArrowheads="1" noChangeShapeType="1" noTextEdit="1"/>
                </p:cNvSpPr>
                <p:nvPr/>
              </p:nvSpPr>
              <p:spPr>
                <a:xfrm>
                  <a:off x="6886876" y="1431886"/>
                  <a:ext cx="3426422" cy="738664"/>
                </a:xfrm>
                <a:prstGeom prst="rect">
                  <a:avLst/>
                </a:prstGeom>
                <a:blipFill>
                  <a:blip r:embed="rId6"/>
                  <a:stretch>
                    <a:fillRect l="-741" t="-1695"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6EDA06-23FC-A743-A772-C868E974CE98}"/>
                    </a:ext>
                  </a:extLst>
                </p:cNvPr>
                <p:cNvSpPr txBox="1"/>
                <p:nvPr/>
              </p:nvSpPr>
              <p:spPr>
                <a:xfrm>
                  <a:off x="6886876" y="2253532"/>
                  <a:ext cx="1495666" cy="518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chemeClr val="bg1"/>
                            </a:solidFill>
                            <a:latin typeface="Cambria Math" panose="02040503050406030204" pitchFamily="18" charset="0"/>
                            <a:ea typeface="Cambria Math" panose="02040503050406030204" pitchFamily="18" charset="0"/>
                          </a:rPr>
                          <m:t>Φ</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𝑟</m:t>
                            </m:r>
                          </m:e>
                        </m:d>
                        <m:r>
                          <a:rPr lang="en-US" b="0" i="1" smtClean="0">
                            <a:solidFill>
                              <a:schemeClr val="bg1"/>
                            </a:solidFill>
                            <a:latin typeface="Cambria Math" panose="02040503050406030204" pitchFamily="18" charset="0"/>
                            <a:ea typeface="Cambria Math" panose="02040503050406030204" pitchFamily="18" charset="0"/>
                          </a:rPr>
                          <m:t>=</m:t>
                        </m:r>
                        <m:r>
                          <m:rPr>
                            <m:sty m:val="p"/>
                          </m:rPr>
                          <a:rPr lang="el-GR" i="1">
                            <a:solidFill>
                              <a:schemeClr val="bg1"/>
                            </a:solidFill>
                            <a:latin typeface="Cambria Math" panose="02040503050406030204" pitchFamily="18" charset="0"/>
                            <a:ea typeface="Cambria Math" panose="02040503050406030204" pitchFamily="18" charset="0"/>
                          </a:rPr>
                          <m:t>Φ</m:t>
                        </m:r>
                        <m:sSup>
                          <m:sSupPr>
                            <m:ctrlPr>
                              <a:rPr lang="el-GR"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𝑒</m:t>
                            </m:r>
                          </m:e>
                          <m:sup>
                            <m:f>
                              <m:fPr>
                                <m:ctrlPr>
                                  <a:rPr lang="el-GR" i="1" smtClean="0">
                                    <a:solidFill>
                                      <a:schemeClr val="bg1"/>
                                    </a:solidFill>
                                    <a:latin typeface="Cambria Math" panose="02040503050406030204" pitchFamily="18" charset="0"/>
                                    <a:ea typeface="Cambria Math" panose="02040503050406030204" pitchFamily="18" charset="0"/>
                                  </a:rPr>
                                </m:ctrlPr>
                              </m:fPr>
                              <m:num>
                                <m:sSup>
                                  <m:sSupPr>
                                    <m:ctrlPr>
                                      <a:rPr lang="el-GR"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𝑟</m:t>
                                    </m:r>
                                  </m:e>
                                  <m:sup>
                                    <m:r>
                                      <a:rPr lang="en-US" b="0" i="1" smtClean="0">
                                        <a:solidFill>
                                          <a:schemeClr val="bg1"/>
                                        </a:solidFill>
                                        <a:latin typeface="Cambria Math" panose="02040503050406030204" pitchFamily="18" charset="0"/>
                                        <a:ea typeface="Cambria Math" panose="02040503050406030204" pitchFamily="18" charset="0"/>
                                      </a:rPr>
                                      <m:t>2</m:t>
                                    </m:r>
                                  </m:sup>
                                </m:sSup>
                              </m:num>
                              <m:den>
                                <m:r>
                                  <a:rPr lang="en-US" b="0" i="1" smtClean="0">
                                    <a:solidFill>
                                      <a:schemeClr val="bg1"/>
                                    </a:solidFill>
                                    <a:latin typeface="Cambria Math" panose="02040503050406030204" pitchFamily="18" charset="0"/>
                                    <a:ea typeface="Cambria Math" panose="02040503050406030204" pitchFamily="18" charset="0"/>
                                  </a:rPr>
                                  <m:t>2</m:t>
                                </m:r>
                                <m:sSubSup>
                                  <m:sSubSupPr>
                                    <m:ctrlPr>
                                      <a:rPr lang="en-US" b="0" i="1" smtClean="0">
                                        <a:solidFill>
                                          <a:schemeClr val="bg1"/>
                                        </a:solidFill>
                                        <a:latin typeface="Cambria Math" panose="02040503050406030204" pitchFamily="18" charset="0"/>
                                        <a:ea typeface="Cambria Math" panose="02040503050406030204" pitchFamily="18" charset="0"/>
                                      </a:rPr>
                                    </m:ctrlPr>
                                  </m:sSubSupPr>
                                  <m:e>
                                    <m:r>
                                      <a:rPr lang="en-US" b="0" i="1" smtClean="0">
                                        <a:solidFill>
                                          <a:schemeClr val="bg1"/>
                                        </a:solidFill>
                                        <a:latin typeface="Cambria Math" panose="02040503050406030204" pitchFamily="18" charset="0"/>
                                        <a:ea typeface="Cambria Math" panose="02040503050406030204" pitchFamily="18" charset="0"/>
                                      </a:rPr>
                                      <m:t>𝜔</m:t>
                                    </m:r>
                                  </m:e>
                                  <m:sub>
                                    <m:r>
                                      <a:rPr lang="en-US" b="0" i="1" smtClean="0">
                                        <a:solidFill>
                                          <a:schemeClr val="bg1"/>
                                        </a:solidFill>
                                        <a:latin typeface="Cambria Math" panose="02040503050406030204" pitchFamily="18" charset="0"/>
                                        <a:ea typeface="Cambria Math" panose="02040503050406030204" pitchFamily="18" charset="0"/>
                                      </a:rPr>
                                      <m:t>0</m:t>
                                    </m:r>
                                  </m:sub>
                                  <m:sup>
                                    <m:r>
                                      <a:rPr lang="en-US" b="0" i="1" smtClean="0">
                                        <a:solidFill>
                                          <a:schemeClr val="bg1"/>
                                        </a:solidFill>
                                        <a:latin typeface="Cambria Math" panose="02040503050406030204" pitchFamily="18" charset="0"/>
                                        <a:ea typeface="Cambria Math" panose="02040503050406030204" pitchFamily="18" charset="0"/>
                                      </a:rPr>
                                      <m:t>2</m:t>
                                    </m:r>
                                  </m:sup>
                                </m:sSubSup>
                              </m:den>
                            </m:f>
                          </m:sup>
                        </m:sSup>
                      </m:oMath>
                    </m:oMathPara>
                  </a14:m>
                  <a:endParaRPr lang="en-US" dirty="0"/>
                </a:p>
              </p:txBody>
            </p:sp>
          </mc:Choice>
          <mc:Fallback xmlns="">
            <p:sp>
              <p:nvSpPr>
                <p:cNvPr id="14" name="TextBox 13">
                  <a:extLst>
                    <a:ext uri="{FF2B5EF4-FFF2-40B4-BE49-F238E27FC236}">
                      <a16:creationId xmlns:a16="http://schemas.microsoft.com/office/drawing/2014/main" id="{FD6EDA06-23FC-A743-A772-C868E974CE98}"/>
                    </a:ext>
                  </a:extLst>
                </p:cNvPr>
                <p:cNvSpPr txBox="1">
                  <a:spLocks noRot="1" noChangeAspect="1" noMove="1" noResize="1" noEditPoints="1" noAdjustHandles="1" noChangeArrowheads="1" noChangeShapeType="1" noTextEdit="1"/>
                </p:cNvSpPr>
                <p:nvPr/>
              </p:nvSpPr>
              <p:spPr>
                <a:xfrm>
                  <a:off x="6886876" y="2253532"/>
                  <a:ext cx="1495666" cy="518219"/>
                </a:xfrm>
                <a:prstGeom prst="rect">
                  <a:avLst/>
                </a:prstGeom>
                <a:blipFill>
                  <a:blip r:embed="rId7"/>
                  <a:stretch>
                    <a:fillRect l="-2521"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05B06-70E3-074C-8197-5D399D0F1F8D}"/>
                    </a:ext>
                  </a:extLst>
                </p:cNvPr>
                <p:cNvSpPr txBox="1"/>
                <p:nvPr/>
              </p:nvSpPr>
              <p:spPr>
                <a:xfrm>
                  <a:off x="9126756" y="2346629"/>
                  <a:ext cx="1186542"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chemeClr val="bg1"/>
                            </a:solidFill>
                            <a:latin typeface="Cambria Math" panose="02040503050406030204" pitchFamily="18" charset="0"/>
                            <a:ea typeface="Cambria Math" panose="02040503050406030204" pitchFamily="18" charset="0"/>
                          </a:rPr>
                          <m:t>Φ</m:t>
                        </m:r>
                        <m:r>
                          <a:rPr lang="en-US" b="0" i="0" smtClean="0">
                            <a:solidFill>
                              <a:schemeClr val="bg1"/>
                            </a:solidFill>
                            <a:latin typeface="Cambria Math" panose="02040503050406030204" pitchFamily="18" charset="0"/>
                            <a:ea typeface="Cambria Math" panose="02040503050406030204" pitchFamily="18" charset="0"/>
                          </a:rPr>
                          <m:t>= </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2∙</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𝐸</m:t>
                                </m:r>
                              </m:e>
                              <m:sub>
                                <m:r>
                                  <a:rPr lang="en-US" b="0" i="1" smtClean="0">
                                    <a:solidFill>
                                      <a:schemeClr val="bg1"/>
                                    </a:solidFill>
                                    <a:latin typeface="Cambria Math" panose="02040503050406030204" pitchFamily="18" charset="0"/>
                                    <a:ea typeface="Cambria Math" panose="02040503050406030204" pitchFamily="18" charset="0"/>
                                  </a:rPr>
                                  <m:t>𝑝</m:t>
                                </m:r>
                              </m:sub>
                            </m:sSub>
                          </m:num>
                          <m:den>
                            <m:r>
                              <a:rPr lang="en-US" b="0" i="1" smtClean="0">
                                <a:solidFill>
                                  <a:schemeClr val="bg1"/>
                                </a:solidFill>
                                <a:latin typeface="Cambria Math" panose="02040503050406030204" pitchFamily="18" charset="0"/>
                                <a:ea typeface="Cambria Math" panose="02040503050406030204" pitchFamily="18" charset="0"/>
                              </a:rPr>
                              <m:t>𝜋</m:t>
                            </m:r>
                            <m:r>
                              <a:rPr lang="en-US" b="0" i="1" smtClean="0">
                                <a:solidFill>
                                  <a:schemeClr val="bg1"/>
                                </a:solidFill>
                                <a:latin typeface="Cambria Math" panose="02040503050406030204" pitchFamily="18" charset="0"/>
                                <a:ea typeface="Cambria Math" panose="02040503050406030204" pitchFamily="18" charset="0"/>
                              </a:rPr>
                              <m:t>∙</m:t>
                            </m:r>
                            <m:sSubSup>
                              <m:sSubSupPr>
                                <m:ctrlPr>
                                  <a:rPr lang="en-US" b="0" i="1" smtClean="0">
                                    <a:solidFill>
                                      <a:schemeClr val="bg1"/>
                                    </a:solidFill>
                                    <a:latin typeface="Cambria Math" panose="02040503050406030204" pitchFamily="18" charset="0"/>
                                    <a:ea typeface="Cambria Math" panose="02040503050406030204" pitchFamily="18" charset="0"/>
                                  </a:rPr>
                                </m:ctrlPr>
                              </m:sSubSupPr>
                              <m:e>
                                <m:r>
                                  <a:rPr lang="en-US" b="0" i="1" smtClean="0">
                                    <a:solidFill>
                                      <a:schemeClr val="bg1"/>
                                    </a:solidFill>
                                    <a:latin typeface="Cambria Math" panose="02040503050406030204" pitchFamily="18" charset="0"/>
                                    <a:ea typeface="Cambria Math" panose="02040503050406030204" pitchFamily="18" charset="0"/>
                                  </a:rPr>
                                  <m:t>𝜔</m:t>
                                </m:r>
                              </m:e>
                              <m:sub>
                                <m:r>
                                  <a:rPr lang="en-US" b="0" i="1" smtClean="0">
                                    <a:solidFill>
                                      <a:schemeClr val="bg1"/>
                                    </a:solidFill>
                                    <a:latin typeface="Cambria Math" panose="02040503050406030204" pitchFamily="18" charset="0"/>
                                    <a:ea typeface="Cambria Math" panose="02040503050406030204" pitchFamily="18" charset="0"/>
                                  </a:rPr>
                                  <m:t>0</m:t>
                                </m:r>
                              </m:sub>
                              <m:sup>
                                <m:r>
                                  <a:rPr lang="en-US" b="0" i="1" smtClean="0">
                                    <a:solidFill>
                                      <a:schemeClr val="bg1"/>
                                    </a:solidFill>
                                    <a:latin typeface="Cambria Math" panose="02040503050406030204" pitchFamily="18" charset="0"/>
                                    <a:ea typeface="Cambria Math" panose="02040503050406030204" pitchFamily="18" charset="0"/>
                                  </a:rPr>
                                  <m:t>2</m:t>
                                </m:r>
                              </m:sup>
                            </m:sSubSup>
                          </m:den>
                        </m:f>
                      </m:oMath>
                    </m:oMathPara>
                  </a14:m>
                  <a:endParaRPr lang="en-US" dirty="0"/>
                </a:p>
              </p:txBody>
            </p:sp>
          </mc:Choice>
          <mc:Fallback xmlns="">
            <p:sp>
              <p:nvSpPr>
                <p:cNvPr id="15" name="TextBox 14">
                  <a:extLst>
                    <a:ext uri="{FF2B5EF4-FFF2-40B4-BE49-F238E27FC236}">
                      <a16:creationId xmlns:a16="http://schemas.microsoft.com/office/drawing/2014/main" id="{46905B06-70E3-074C-8197-5D399D0F1F8D}"/>
                    </a:ext>
                  </a:extLst>
                </p:cNvPr>
                <p:cNvSpPr txBox="1">
                  <a:spLocks noRot="1" noChangeAspect="1" noMove="1" noResize="1" noEditPoints="1" noAdjustHandles="1" noChangeArrowheads="1" noChangeShapeType="1" noTextEdit="1"/>
                </p:cNvSpPr>
                <p:nvPr/>
              </p:nvSpPr>
              <p:spPr>
                <a:xfrm>
                  <a:off x="9126756" y="2346629"/>
                  <a:ext cx="1186542" cy="595804"/>
                </a:xfrm>
                <a:prstGeom prst="rect">
                  <a:avLst/>
                </a:prstGeom>
                <a:blipFill>
                  <a:blip r:embed="rId8"/>
                  <a:stretch>
                    <a:fillRect l="-3191" t="-2128" r="-1064"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55C18E4-5E37-094D-B6E9-F2DC07602CD4}"/>
                    </a:ext>
                  </a:extLst>
                </p:cNvPr>
                <p:cNvSpPr txBox="1"/>
                <p:nvPr/>
              </p:nvSpPr>
              <p:spPr>
                <a:xfrm>
                  <a:off x="7527101" y="3157481"/>
                  <a:ext cx="2145972"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𝐷</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ea typeface="Cambria Math" panose="02040503050406030204" pitchFamily="18" charset="0"/>
                          </a:rPr>
                          <m:t>∙</m:t>
                        </m:r>
                        <m:sSubSup>
                          <m:sSubSupPr>
                            <m:ctrlPr>
                              <a:rPr lang="en-US" b="0" i="1" smtClean="0">
                                <a:solidFill>
                                  <a:schemeClr val="bg1"/>
                                </a:solidFill>
                                <a:latin typeface="Cambria Math" panose="02040503050406030204" pitchFamily="18" charset="0"/>
                                <a:ea typeface="Cambria Math" panose="02040503050406030204" pitchFamily="18" charset="0"/>
                              </a:rPr>
                            </m:ctrlPr>
                          </m:sSubSupPr>
                          <m:e>
                            <m:r>
                              <a:rPr lang="en-US" b="0" i="1" smtClean="0">
                                <a:solidFill>
                                  <a:schemeClr val="bg1"/>
                                </a:solidFill>
                                <a:latin typeface="Cambria Math" panose="02040503050406030204" pitchFamily="18" charset="0"/>
                                <a:ea typeface="Cambria Math" panose="02040503050406030204" pitchFamily="18" charset="0"/>
                              </a:rPr>
                              <m:t>𝜔</m:t>
                            </m:r>
                          </m:e>
                          <m:sub>
                            <m:r>
                              <a:rPr lang="en-US" b="0" i="1" smtClean="0">
                                <a:solidFill>
                                  <a:schemeClr val="bg1"/>
                                </a:solidFill>
                                <a:latin typeface="Cambria Math" panose="02040503050406030204" pitchFamily="18" charset="0"/>
                                <a:ea typeface="Cambria Math" panose="02040503050406030204" pitchFamily="18" charset="0"/>
                              </a:rPr>
                              <m:t>0</m:t>
                            </m:r>
                          </m:sub>
                          <m:sup>
                            <m:r>
                              <a:rPr lang="en-US" b="0" i="1" smtClean="0">
                                <a:solidFill>
                                  <a:schemeClr val="bg1"/>
                                </a:solidFill>
                                <a:latin typeface="Cambria Math" panose="02040503050406030204" pitchFamily="18" charset="0"/>
                                <a:ea typeface="Cambria Math" panose="02040503050406030204" pitchFamily="18" charset="0"/>
                              </a:rPr>
                              <m:t>2</m:t>
                            </m:r>
                          </m:sup>
                        </m:sSubSup>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𝑙𝑛</m:t>
                        </m:r>
                        <m:d>
                          <m:dPr>
                            <m:ctrlPr>
                              <a:rPr lang="en-US" b="0" i="1" smtClean="0">
                                <a:solidFill>
                                  <a:schemeClr val="bg1"/>
                                </a:solidFill>
                                <a:latin typeface="Cambria Math" panose="02040503050406030204" pitchFamily="18" charset="0"/>
                                <a:ea typeface="Cambria Math" panose="02040503050406030204" pitchFamily="18" charset="0"/>
                              </a:rPr>
                            </m:ctrlPr>
                          </m:dPr>
                          <m:e>
                            <m:f>
                              <m:fPr>
                                <m:ctrlPr>
                                  <a:rPr lang="en-US" b="0" i="1" smtClean="0">
                                    <a:solidFill>
                                      <a:schemeClr val="bg1"/>
                                    </a:solidFill>
                                    <a:latin typeface="Cambria Math" panose="02040503050406030204" pitchFamily="18" charset="0"/>
                                    <a:ea typeface="Cambria Math" panose="02040503050406030204" pitchFamily="18" charset="0"/>
                                  </a:rPr>
                                </m:ctrlPr>
                              </m:fPr>
                              <m:num>
                                <m:r>
                                  <m:rPr>
                                    <m:sty m:val="p"/>
                                  </m:rPr>
                                  <a:rPr lang="el-GR" b="0" i="1" smtClean="0">
                                    <a:solidFill>
                                      <a:schemeClr val="bg1"/>
                                    </a:solidFill>
                                    <a:latin typeface="Cambria Math" panose="02040503050406030204" pitchFamily="18" charset="0"/>
                                    <a:ea typeface="Cambria Math" panose="02040503050406030204" pitchFamily="18" charset="0"/>
                                  </a:rPr>
                                  <m:t>Φ</m:t>
                                </m:r>
                              </m:num>
                              <m:den>
                                <m:sSub>
                                  <m:sSubPr>
                                    <m:ctrlPr>
                                      <a:rPr lang="en-US" b="0" i="1" smtClean="0">
                                        <a:solidFill>
                                          <a:schemeClr val="bg1"/>
                                        </a:solidFill>
                                        <a:latin typeface="Cambria Math" panose="02040503050406030204" pitchFamily="18" charset="0"/>
                                        <a:ea typeface="Cambria Math" panose="02040503050406030204" pitchFamily="18" charset="0"/>
                                      </a:rPr>
                                    </m:ctrlPr>
                                  </m:sSubPr>
                                  <m:e>
                                    <m:r>
                                      <m:rPr>
                                        <m:sty m:val="p"/>
                                      </m:rPr>
                                      <a:rPr lang="el-GR" i="1">
                                        <a:solidFill>
                                          <a:schemeClr val="bg1"/>
                                        </a:solidFill>
                                        <a:latin typeface="Cambria Math" panose="02040503050406030204" pitchFamily="18" charset="0"/>
                                        <a:ea typeface="Cambria Math" panose="02040503050406030204" pitchFamily="18" charset="0"/>
                                      </a:rPr>
                                      <m:t>Φ</m:t>
                                    </m:r>
                                  </m:e>
                                  <m:sub>
                                    <m:r>
                                      <a:rPr lang="en-US" b="0" i="1" smtClean="0">
                                        <a:solidFill>
                                          <a:schemeClr val="bg1"/>
                                        </a:solidFill>
                                        <a:latin typeface="Cambria Math" panose="02040503050406030204" pitchFamily="18" charset="0"/>
                                        <a:ea typeface="Cambria Math" panose="02040503050406030204" pitchFamily="18" charset="0"/>
                                      </a:rPr>
                                      <m:t>𝑡h</m:t>
                                    </m:r>
                                  </m:sub>
                                </m:sSub>
                              </m:den>
                            </m:f>
                          </m:e>
                        </m:d>
                      </m:oMath>
                    </m:oMathPara>
                  </a14:m>
                  <a:endParaRPr lang="en-US" dirty="0"/>
                </a:p>
              </p:txBody>
            </p:sp>
          </mc:Choice>
          <mc:Fallback xmlns="">
            <p:sp>
              <p:nvSpPr>
                <p:cNvPr id="19" name="TextBox 18">
                  <a:extLst>
                    <a:ext uri="{FF2B5EF4-FFF2-40B4-BE49-F238E27FC236}">
                      <a16:creationId xmlns:a16="http://schemas.microsoft.com/office/drawing/2014/main" id="{955C18E4-5E37-094D-B6E9-F2DC07602CD4}"/>
                    </a:ext>
                  </a:extLst>
                </p:cNvPr>
                <p:cNvSpPr txBox="1">
                  <a:spLocks noRot="1" noChangeAspect="1" noMove="1" noResize="1" noEditPoints="1" noAdjustHandles="1" noChangeArrowheads="1" noChangeShapeType="1" noTextEdit="1"/>
                </p:cNvSpPr>
                <p:nvPr/>
              </p:nvSpPr>
              <p:spPr>
                <a:xfrm>
                  <a:off x="7527101" y="3157481"/>
                  <a:ext cx="2145972" cy="565348"/>
                </a:xfrm>
                <a:prstGeom prst="rect">
                  <a:avLst/>
                </a:prstGeom>
                <a:blipFill>
                  <a:blip r:embed="rId9"/>
                  <a:stretch>
                    <a:fillRect l="-588" t="-222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7C4A6B9-9D61-6A46-92D8-F333CA19B49F}"/>
                    </a:ext>
                  </a:extLst>
                </p:cNvPr>
                <p:cNvSpPr txBox="1"/>
                <p:nvPr/>
              </p:nvSpPr>
              <p:spPr>
                <a:xfrm>
                  <a:off x="7224917" y="3992989"/>
                  <a:ext cx="3044423" cy="1035733"/>
                </a:xfrm>
                <a:prstGeom prst="rect">
                  <a:avLst/>
                </a:prstGeom>
                <a:noFill/>
              </p:spPr>
              <p:txBody>
                <a:bodyPr wrap="none" rtlCol="0">
                  <a:spAutoFit/>
                </a:bodyPr>
                <a:lstStyle/>
                <a:p>
                  <a:r>
                    <a:rPr lang="en-US" sz="1200" dirty="0">
                      <a:solidFill>
                        <a:schemeClr val="bg1"/>
                      </a:solidFill>
                    </a:rPr>
                    <a:t>Where, D: Measured crater’s diameter</a:t>
                  </a:r>
                </a:p>
                <a:p>
                  <a:r>
                    <a:rPr lang="en-US" sz="1200" dirty="0">
                      <a:solidFill>
                        <a:schemeClr val="bg1"/>
                      </a:solidFill>
                    </a:rPr>
                    <a:t>	 </a:t>
                  </a:r>
                  <a14:m>
                    <m:oMath xmlns:m="http://schemas.openxmlformats.org/officeDocument/2006/math">
                      <m:sSub>
                        <m:sSubPr>
                          <m:ctrlPr>
                            <a:rPr lang="en-US" sz="1200" b="0" i="1" smtClean="0">
                              <a:solidFill>
                                <a:schemeClr val="bg1"/>
                              </a:solidFill>
                              <a:latin typeface="Cambria Math" panose="02040503050406030204" pitchFamily="18" charset="0"/>
                              <a:ea typeface="Cambria Math" panose="02040503050406030204" pitchFamily="18" charset="0"/>
                            </a:rPr>
                          </m:ctrlPr>
                        </m:sSubPr>
                        <m:e>
                          <m:r>
                            <a:rPr lang="en-US" sz="1200" b="0" i="1" smtClean="0">
                              <a:solidFill>
                                <a:schemeClr val="bg1"/>
                              </a:solidFill>
                              <a:latin typeface="Cambria Math" panose="02040503050406030204" pitchFamily="18" charset="0"/>
                              <a:ea typeface="Cambria Math" panose="02040503050406030204" pitchFamily="18" charset="0"/>
                            </a:rPr>
                            <m:t>  </m:t>
                          </m:r>
                          <m:r>
                            <m:rPr>
                              <m:sty m:val="p"/>
                            </m:rPr>
                            <a:rPr lang="el-GR" sz="1200" i="1">
                              <a:solidFill>
                                <a:schemeClr val="bg1"/>
                              </a:solidFill>
                              <a:latin typeface="Cambria Math" panose="02040503050406030204" pitchFamily="18" charset="0"/>
                              <a:ea typeface="Cambria Math" panose="02040503050406030204" pitchFamily="18" charset="0"/>
                            </a:rPr>
                            <m:t>Φ</m:t>
                          </m:r>
                        </m:e>
                        <m:sub>
                          <m:r>
                            <a:rPr lang="en-US" sz="1200" b="0" i="1" smtClean="0">
                              <a:solidFill>
                                <a:schemeClr val="bg1"/>
                              </a:solidFill>
                              <a:latin typeface="Cambria Math" panose="02040503050406030204" pitchFamily="18" charset="0"/>
                              <a:ea typeface="Cambria Math" panose="02040503050406030204" pitchFamily="18" charset="0"/>
                            </a:rPr>
                            <m:t>𝑡h</m:t>
                          </m:r>
                        </m:sub>
                      </m:sSub>
                    </m:oMath>
                  </a14:m>
                  <a:r>
                    <a:rPr lang="en-US" sz="1200" dirty="0">
                      <a:solidFill>
                        <a:schemeClr val="bg1"/>
                      </a:solidFill>
                    </a:rPr>
                    <a:t>: Ablation Threshold</a:t>
                  </a:r>
                </a:p>
                <a:p>
                  <a:r>
                    <a:rPr lang="en-US" sz="1200" dirty="0">
                      <a:solidFill>
                        <a:schemeClr val="bg1"/>
                      </a:solidFill>
                    </a:rPr>
                    <a:t>	 </a:t>
                  </a:r>
                  <a14:m>
                    <m:oMath xmlns:m="http://schemas.openxmlformats.org/officeDocument/2006/math">
                      <m:sSubSup>
                        <m:sSubSupPr>
                          <m:ctrlPr>
                            <a:rPr lang="en-US" sz="1200" b="0" i="1" smtClean="0">
                              <a:solidFill>
                                <a:schemeClr val="bg1"/>
                              </a:solidFill>
                              <a:latin typeface="Cambria Math" panose="02040503050406030204" pitchFamily="18" charset="0"/>
                              <a:ea typeface="Cambria Math" panose="02040503050406030204" pitchFamily="18" charset="0"/>
                            </a:rPr>
                          </m:ctrlPr>
                        </m:sSubSupPr>
                        <m:e>
                          <m:r>
                            <a:rPr lang="en-US" sz="1200" b="0" i="1" smtClean="0">
                              <a:solidFill>
                                <a:schemeClr val="bg1"/>
                              </a:solidFill>
                              <a:latin typeface="Cambria Math" panose="02040503050406030204" pitchFamily="18" charset="0"/>
                              <a:ea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𝜔</m:t>
                          </m:r>
                        </m:e>
                        <m:sub>
                          <m:r>
                            <a:rPr lang="en-US" sz="1200" b="0" i="1" smtClean="0">
                              <a:solidFill>
                                <a:schemeClr val="bg1"/>
                              </a:solidFill>
                              <a:latin typeface="Cambria Math" panose="02040503050406030204" pitchFamily="18" charset="0"/>
                              <a:ea typeface="Cambria Math" panose="02040503050406030204" pitchFamily="18" charset="0"/>
                            </a:rPr>
                            <m:t>0</m:t>
                          </m:r>
                        </m:sub>
                        <m:sup/>
                      </m:sSubSup>
                    </m:oMath>
                  </a14:m>
                  <a:r>
                    <a:rPr lang="en-US" sz="1200" dirty="0">
                      <a:solidFill>
                        <a:schemeClr val="bg1"/>
                      </a:solidFill>
                    </a:rPr>
                    <a:t>: Beam focal radii</a:t>
                  </a:r>
                </a:p>
                <a:p>
                  <a:endParaRPr lang="en-US" sz="1200" dirty="0">
                    <a:solidFill>
                      <a:schemeClr val="bg1"/>
                    </a:solidFill>
                  </a:endParaRPr>
                </a:p>
                <a:p>
                  <a:r>
                    <a:rPr lang="en-US" sz="1200" dirty="0">
                      <a:solidFill>
                        <a:schemeClr val="bg1"/>
                      </a:solidFill>
                    </a:rPr>
                    <a:t>	   </a:t>
                  </a:r>
                </a:p>
              </p:txBody>
            </p:sp>
          </mc:Choice>
          <mc:Fallback xmlns="">
            <p:sp>
              <p:nvSpPr>
                <p:cNvPr id="20" name="TextBox 19">
                  <a:extLst>
                    <a:ext uri="{FF2B5EF4-FFF2-40B4-BE49-F238E27FC236}">
                      <a16:creationId xmlns:a16="http://schemas.microsoft.com/office/drawing/2014/main" id="{D7C4A6B9-9D61-6A46-92D8-F333CA19B49F}"/>
                    </a:ext>
                  </a:extLst>
                </p:cNvPr>
                <p:cNvSpPr txBox="1">
                  <a:spLocks noRot="1" noChangeAspect="1" noMove="1" noResize="1" noEditPoints="1" noAdjustHandles="1" noChangeArrowheads="1" noChangeShapeType="1" noTextEdit="1"/>
                </p:cNvSpPr>
                <p:nvPr/>
              </p:nvSpPr>
              <p:spPr>
                <a:xfrm>
                  <a:off x="7224917" y="3992989"/>
                  <a:ext cx="3044423" cy="1035733"/>
                </a:xfrm>
                <a:prstGeom prst="rect">
                  <a:avLst/>
                </a:prstGeom>
                <a:blipFill>
                  <a:blip r:embed="rId10"/>
                  <a:stretch>
                    <a:fillRect/>
                  </a:stretch>
                </a:blipFill>
              </p:spPr>
              <p:txBody>
                <a:bodyPr/>
                <a:lstStyle/>
                <a:p>
                  <a:r>
                    <a:rPr lang="en-US">
                      <a:noFill/>
                    </a:rPr>
                    <a:t> </a:t>
                  </a:r>
                </a:p>
              </p:txBody>
            </p:sp>
          </mc:Fallback>
        </mc:AlternateContent>
      </p:grpSp>
      <p:sp>
        <p:nvSpPr>
          <p:cNvPr id="23" name="TextBox 22">
            <a:extLst>
              <a:ext uri="{FF2B5EF4-FFF2-40B4-BE49-F238E27FC236}">
                <a16:creationId xmlns:a16="http://schemas.microsoft.com/office/drawing/2014/main" id="{825DB80F-7CD7-9544-B20D-FE56095925E3}"/>
              </a:ext>
            </a:extLst>
          </p:cNvPr>
          <p:cNvSpPr txBox="1"/>
          <p:nvPr/>
        </p:nvSpPr>
        <p:spPr>
          <a:xfrm>
            <a:off x="7022261" y="3025100"/>
            <a:ext cx="263214" cy="261610"/>
          </a:xfrm>
          <a:prstGeom prst="rect">
            <a:avLst/>
          </a:prstGeom>
          <a:noFill/>
        </p:spPr>
        <p:txBody>
          <a:bodyPr wrap="none" rtlCol="0">
            <a:spAutoFit/>
          </a:bodyPr>
          <a:lstStyle/>
          <a:p>
            <a:r>
              <a:rPr lang="en-US" sz="1100" dirty="0">
                <a:solidFill>
                  <a:schemeClr val="bg1"/>
                </a:solidFill>
              </a:rPr>
              <a:t>1</a:t>
            </a:r>
          </a:p>
        </p:txBody>
      </p:sp>
      <p:sp>
        <p:nvSpPr>
          <p:cNvPr id="24" name="TextBox 23">
            <a:extLst>
              <a:ext uri="{FF2B5EF4-FFF2-40B4-BE49-F238E27FC236}">
                <a16:creationId xmlns:a16="http://schemas.microsoft.com/office/drawing/2014/main" id="{B55F2B08-96D5-2C46-9E38-1A8AB6DBA1F9}"/>
              </a:ext>
            </a:extLst>
          </p:cNvPr>
          <p:cNvSpPr txBox="1"/>
          <p:nvPr/>
        </p:nvSpPr>
        <p:spPr>
          <a:xfrm>
            <a:off x="9238476" y="3028004"/>
            <a:ext cx="263214" cy="261610"/>
          </a:xfrm>
          <a:prstGeom prst="rect">
            <a:avLst/>
          </a:prstGeom>
          <a:noFill/>
        </p:spPr>
        <p:txBody>
          <a:bodyPr wrap="none" rtlCol="0">
            <a:spAutoFit/>
          </a:bodyPr>
          <a:lstStyle/>
          <a:p>
            <a:r>
              <a:rPr lang="en-US" sz="1100" dirty="0">
                <a:solidFill>
                  <a:schemeClr val="bg1"/>
                </a:solidFill>
              </a:rPr>
              <a:t>2</a:t>
            </a:r>
          </a:p>
        </p:txBody>
      </p:sp>
      <p:sp>
        <p:nvSpPr>
          <p:cNvPr id="25" name="TextBox 24">
            <a:extLst>
              <a:ext uri="{FF2B5EF4-FFF2-40B4-BE49-F238E27FC236}">
                <a16:creationId xmlns:a16="http://schemas.microsoft.com/office/drawing/2014/main" id="{91B1CBDB-0E73-4A46-8429-8CE9B4996B0C}"/>
              </a:ext>
            </a:extLst>
          </p:cNvPr>
          <p:cNvSpPr txBox="1"/>
          <p:nvPr/>
        </p:nvSpPr>
        <p:spPr>
          <a:xfrm>
            <a:off x="7694315" y="3769182"/>
            <a:ext cx="263214" cy="261610"/>
          </a:xfrm>
          <a:prstGeom prst="rect">
            <a:avLst/>
          </a:prstGeom>
          <a:noFill/>
        </p:spPr>
        <p:txBody>
          <a:bodyPr wrap="none" rtlCol="0">
            <a:spAutoFit/>
          </a:bodyPr>
          <a:lstStyle/>
          <a:p>
            <a:r>
              <a:rPr lang="en-US" sz="1100" dirty="0">
                <a:solidFill>
                  <a:schemeClr val="bg1"/>
                </a:solidFill>
              </a:rPr>
              <a:t>3</a:t>
            </a:r>
          </a:p>
        </p:txBody>
      </p:sp>
      <p:sp>
        <p:nvSpPr>
          <p:cNvPr id="26" name="TextBox 25">
            <a:extLst>
              <a:ext uri="{FF2B5EF4-FFF2-40B4-BE49-F238E27FC236}">
                <a16:creationId xmlns:a16="http://schemas.microsoft.com/office/drawing/2014/main" id="{D62199BE-CBAC-F746-BBD2-A27919E8E2CD}"/>
              </a:ext>
            </a:extLst>
          </p:cNvPr>
          <p:cNvSpPr txBox="1"/>
          <p:nvPr/>
        </p:nvSpPr>
        <p:spPr>
          <a:xfrm>
            <a:off x="973517" y="5730146"/>
            <a:ext cx="7374135" cy="600164"/>
          </a:xfrm>
          <a:prstGeom prst="rect">
            <a:avLst/>
          </a:prstGeom>
          <a:noFill/>
        </p:spPr>
        <p:txBody>
          <a:bodyPr wrap="none" rtlCol="0">
            <a:spAutoFit/>
          </a:bodyPr>
          <a:lstStyle/>
          <a:p>
            <a:pPr marL="228600" indent="-228600">
              <a:buAutoNum type="arabicPeriod"/>
            </a:pPr>
            <a:r>
              <a:rPr lang="en-IN" sz="1100" dirty="0">
                <a:solidFill>
                  <a:schemeClr val="bg1"/>
                </a:solidFill>
              </a:rPr>
              <a:t>spatial distribution of fluence (</a:t>
            </a:r>
            <a:r>
              <a:rPr lang="el-GR" sz="1100" dirty="0">
                <a:solidFill>
                  <a:schemeClr val="bg1"/>
                </a:solidFill>
              </a:rPr>
              <a:t>Φ) </a:t>
            </a:r>
            <a:r>
              <a:rPr lang="en-IN" sz="1100" dirty="0">
                <a:solidFill>
                  <a:schemeClr val="bg1"/>
                </a:solidFill>
              </a:rPr>
              <a:t>as a function of distance r from the </a:t>
            </a:r>
            <a:r>
              <a:rPr lang="en-IN" sz="1100" dirty="0" err="1">
                <a:solidFill>
                  <a:schemeClr val="bg1"/>
                </a:solidFill>
              </a:rPr>
              <a:t>center</a:t>
            </a:r>
            <a:r>
              <a:rPr lang="en-IN" sz="1100" dirty="0">
                <a:solidFill>
                  <a:schemeClr val="bg1"/>
                </a:solidFill>
              </a:rPr>
              <a:t> of a Gaussian laser beam.</a:t>
            </a:r>
          </a:p>
          <a:p>
            <a:pPr marL="228600" indent="-228600">
              <a:buAutoNum type="arabicPeriod"/>
            </a:pPr>
            <a:r>
              <a:rPr lang="en-IN" sz="1100" dirty="0">
                <a:solidFill>
                  <a:schemeClr val="bg1"/>
                </a:solidFill>
              </a:rPr>
              <a:t>fluence (</a:t>
            </a:r>
            <a:r>
              <a:rPr lang="el-GR" sz="1100" dirty="0">
                <a:solidFill>
                  <a:schemeClr val="bg1"/>
                </a:solidFill>
              </a:rPr>
              <a:t>Φ) </a:t>
            </a:r>
            <a:r>
              <a:rPr lang="en-IN" sz="1100" dirty="0">
                <a:solidFill>
                  <a:schemeClr val="bg1"/>
                </a:solidFill>
              </a:rPr>
              <a:t>of a laser beam.</a:t>
            </a:r>
          </a:p>
          <a:p>
            <a:pPr marL="228600" indent="-228600">
              <a:buAutoNum type="arabicPeriod"/>
            </a:pPr>
            <a:r>
              <a:rPr lang="en-IN" sz="1100" dirty="0">
                <a:solidFill>
                  <a:schemeClr val="bg1"/>
                </a:solidFill>
              </a:rPr>
              <a:t>relationship between the ablation crater diameter (D) and the fluence (</a:t>
            </a:r>
            <a:r>
              <a:rPr lang="el-GR" sz="1100" dirty="0">
                <a:solidFill>
                  <a:schemeClr val="bg1"/>
                </a:solidFill>
              </a:rPr>
              <a:t>Φ) </a:t>
            </a:r>
            <a:r>
              <a:rPr lang="en-IN" sz="1100" dirty="0">
                <a:solidFill>
                  <a:schemeClr val="bg1"/>
                </a:solidFill>
              </a:rPr>
              <a:t>of the laser beam.</a:t>
            </a:r>
            <a:endParaRPr lang="en-US" sz="1100" dirty="0">
              <a:solidFill>
                <a:schemeClr val="bg1"/>
              </a:solidFill>
            </a:endParaRPr>
          </a:p>
        </p:txBody>
      </p:sp>
      <p:sp>
        <p:nvSpPr>
          <p:cNvPr id="27" name="TextBox 26">
            <a:extLst>
              <a:ext uri="{FF2B5EF4-FFF2-40B4-BE49-F238E27FC236}">
                <a16:creationId xmlns:a16="http://schemas.microsoft.com/office/drawing/2014/main" id="{BAEBA7A0-191C-D64E-AD22-9D9F460B8C45}"/>
              </a:ext>
            </a:extLst>
          </p:cNvPr>
          <p:cNvSpPr txBox="1"/>
          <p:nvPr/>
        </p:nvSpPr>
        <p:spPr>
          <a:xfrm>
            <a:off x="4247909" y="124726"/>
            <a:ext cx="3874779" cy="369332"/>
          </a:xfrm>
          <a:prstGeom prst="rect">
            <a:avLst/>
          </a:prstGeom>
          <a:noFill/>
        </p:spPr>
        <p:txBody>
          <a:bodyPr wrap="none" rtlCol="0">
            <a:spAutoFit/>
          </a:bodyPr>
          <a:lstStyle/>
          <a:p>
            <a:r>
              <a:rPr lang="en-US" dirty="0"/>
              <a:t>Theory Behind Ablation Threshold</a:t>
            </a:r>
          </a:p>
        </p:txBody>
      </p:sp>
    </p:spTree>
    <p:extLst>
      <p:ext uri="{BB962C8B-B14F-4D97-AF65-F5344CB8AC3E}">
        <p14:creationId xmlns:p14="http://schemas.microsoft.com/office/powerpoint/2010/main" val="354643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9321268-CEB1-4F4E-83A8-251B3F2E1DB9}"/>
              </a:ext>
            </a:extLst>
          </p:cNvPr>
          <p:cNvSpPr>
            <a:spLocks noGrp="1"/>
          </p:cNvSpPr>
          <p:nvPr>
            <p:ph type="sldNum" sz="quarter" idx="12"/>
          </p:nvPr>
        </p:nvSpPr>
        <p:spPr>
          <a:xfrm>
            <a:off x="10514012" y="6418298"/>
            <a:ext cx="551167"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36</a:t>
            </a:fld>
            <a:endParaRPr lang="en-US"/>
          </a:p>
        </p:txBody>
      </p:sp>
      <p:pic>
        <p:nvPicPr>
          <p:cNvPr id="8" name="Content Placeholder 7" descr="A graph of a graph with numbers and a line&#10;&#10;Description automatically generated with medium confidence">
            <a:extLst>
              <a:ext uri="{FF2B5EF4-FFF2-40B4-BE49-F238E27FC236}">
                <a16:creationId xmlns:a16="http://schemas.microsoft.com/office/drawing/2014/main" id="{B74ED299-E124-7F4E-A126-78DCCB567F43}"/>
              </a:ext>
            </a:extLst>
          </p:cNvPr>
          <p:cNvPicPr>
            <a:picLocks noGrp="1" noChangeAspect="1"/>
          </p:cNvPicPr>
          <p:nvPr>
            <p:ph idx="1"/>
          </p:nvPr>
        </p:nvPicPr>
        <p:blipFill>
          <a:blip r:embed="rId2"/>
          <a:stretch>
            <a:fillRect/>
          </a:stretch>
        </p:blipFill>
        <p:spPr>
          <a:xfrm>
            <a:off x="1301615" y="529128"/>
            <a:ext cx="8773219" cy="5848812"/>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04D10D-3204-C84D-BE30-5352E4D0AF64}"/>
                  </a:ext>
                </a:extLst>
              </p:cNvPr>
              <p:cNvSpPr txBox="1"/>
              <p:nvPr/>
            </p:nvSpPr>
            <p:spPr>
              <a:xfrm>
                <a:off x="9434291" y="2476983"/>
                <a:ext cx="2159442" cy="1200329"/>
              </a:xfrm>
              <a:prstGeom prst="rect">
                <a:avLst/>
              </a:prstGeom>
              <a:noFill/>
            </p:spPr>
            <p:txBody>
              <a:bodyPr wrap="square" rtlCol="0">
                <a:spAutoFit/>
              </a:bodyPr>
              <a:lstStyle/>
              <a:p>
                <a:r>
                  <a:rPr lang="en-US" sz="1200" dirty="0">
                    <a:solidFill>
                      <a:schemeClr val="bg1"/>
                    </a:solidFill>
                  </a:rPr>
                  <a:t>Literature value: 0.15</a:t>
                </a:r>
                <a14:m>
                  <m:oMath xmlns:m="http://schemas.openxmlformats.org/officeDocument/2006/math">
                    <m:r>
                      <a:rPr lang="en-US" sz="1200" b="0" i="0" smtClean="0">
                        <a:solidFill>
                          <a:schemeClr val="bg1"/>
                        </a:solidFill>
                        <a:latin typeface="Cambria Math" panose="02040503050406030204" pitchFamily="18" charset="0"/>
                        <a:ea typeface="Cambria Math" panose="02040503050406030204" pitchFamily="18" charset="0"/>
                      </a:rPr>
                      <m:t> </m:t>
                    </m:r>
                    <m:r>
                      <a:rPr lang="en-US" sz="1200" i="1" smtClean="0">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0.03 J/</a:t>
                </a:r>
                <a14:m>
                  <m:oMath xmlns:m="http://schemas.openxmlformats.org/officeDocument/2006/math">
                    <m:sSup>
                      <m:sSupPr>
                        <m:ctrlPr>
                          <a:rPr lang="en-US" sz="120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𝑐𝑚</m:t>
                        </m:r>
                      </m:e>
                      <m:sup>
                        <m:r>
                          <a:rPr lang="en-US" sz="1200" b="0" i="1" smtClean="0">
                            <a:solidFill>
                              <a:schemeClr val="bg1"/>
                            </a:solidFill>
                            <a:latin typeface="Cambria Math" panose="02040503050406030204" pitchFamily="18" charset="0"/>
                          </a:rPr>
                          <m:t>2</m:t>
                        </m:r>
                      </m:sup>
                    </m:sSup>
                    <m:r>
                      <a:rPr lang="en-US" sz="1200" b="0" i="0" smtClean="0">
                        <a:solidFill>
                          <a:schemeClr val="bg1"/>
                        </a:solidFill>
                        <a:latin typeface="Cambria Math" panose="02040503050406030204" pitchFamily="18" charset="0"/>
                      </a:rPr>
                      <m:t> </m:t>
                    </m:r>
                  </m:oMath>
                </a14:m>
                <a:r>
                  <a:rPr lang="en-US" sz="1200" dirty="0">
                    <a:solidFill>
                      <a:schemeClr val="bg1"/>
                    </a:solidFill>
                    <a:hlinkClick r:id="rId3" action="ppaction://hlinksldjump"/>
                  </a:rPr>
                  <a:t>[4]</a:t>
                </a:r>
                <a:endParaRPr lang="en-US" sz="1200" dirty="0">
                  <a:solidFill>
                    <a:schemeClr val="bg1"/>
                  </a:solidFill>
                </a:endParaRPr>
              </a:p>
              <a:p>
                <a:endParaRPr lang="en-US" sz="1200" dirty="0">
                  <a:solidFill>
                    <a:schemeClr val="bg1"/>
                  </a:solidFill>
                </a:endParaRPr>
              </a:p>
              <a:p>
                <a:r>
                  <a:rPr lang="en-US" sz="1200" dirty="0">
                    <a:solidFill>
                      <a:schemeClr val="bg1"/>
                    </a:solidFill>
                  </a:rPr>
                  <a:t>Experimental Value: 0.157 </a:t>
                </a:r>
                <a14:m>
                  <m:oMath xmlns:m="http://schemas.openxmlformats.org/officeDocument/2006/math">
                    <m:r>
                      <a:rPr lang="en-US" sz="1200" i="1" smtClean="0">
                        <a:solidFill>
                          <a:schemeClr val="bg1"/>
                        </a:solidFill>
                        <a:latin typeface="Cambria Math" panose="02040503050406030204" pitchFamily="18" charset="0"/>
                        <a:ea typeface="Cambria Math" panose="02040503050406030204" pitchFamily="18" charset="0"/>
                      </a:rPr>
                      <m:t>±</m:t>
                    </m:r>
                  </m:oMath>
                </a14:m>
                <a:r>
                  <a:rPr lang="en-US" sz="1200" dirty="0">
                    <a:solidFill>
                      <a:schemeClr val="bg1"/>
                    </a:solidFill>
                  </a:rPr>
                  <a:t> 0.027 J/</a:t>
                </a:r>
                <a14:m>
                  <m:oMath xmlns:m="http://schemas.openxmlformats.org/officeDocument/2006/math">
                    <m:sSup>
                      <m:sSupPr>
                        <m:ctrlPr>
                          <a:rPr lang="en-US" sz="1200" i="1">
                            <a:solidFill>
                              <a:schemeClr val="bg1"/>
                            </a:solidFill>
                            <a:latin typeface="Cambria Math" panose="02040503050406030204" pitchFamily="18" charset="0"/>
                          </a:rPr>
                        </m:ctrlPr>
                      </m:sSupPr>
                      <m:e>
                        <m:r>
                          <a:rPr lang="en-US" sz="1200" i="1">
                            <a:solidFill>
                              <a:schemeClr val="bg1"/>
                            </a:solidFill>
                            <a:latin typeface="Cambria Math" panose="02040503050406030204" pitchFamily="18" charset="0"/>
                          </a:rPr>
                          <m:t>𝑐𝑚</m:t>
                        </m:r>
                      </m:e>
                      <m:sup>
                        <m:r>
                          <a:rPr lang="en-US" sz="1200" i="1">
                            <a:solidFill>
                              <a:schemeClr val="bg1"/>
                            </a:solidFill>
                            <a:latin typeface="Cambria Math" panose="02040503050406030204" pitchFamily="18" charset="0"/>
                          </a:rPr>
                          <m:t>2</m:t>
                        </m:r>
                      </m:sup>
                    </m:sSup>
                  </m:oMath>
                </a14:m>
                <a:endParaRPr lang="en-US" sz="1200" dirty="0">
                  <a:solidFill>
                    <a:schemeClr val="bg1"/>
                  </a:solidFill>
                </a:endParaRPr>
              </a:p>
              <a:p>
                <a:endParaRPr lang="en-US" sz="1200" dirty="0">
                  <a:solidFill>
                    <a:schemeClr val="bg1"/>
                  </a:solidFill>
                </a:endParaRPr>
              </a:p>
            </p:txBody>
          </p:sp>
        </mc:Choice>
        <mc:Fallback xmlns="">
          <p:sp>
            <p:nvSpPr>
              <p:cNvPr id="7" name="TextBox 6">
                <a:extLst>
                  <a:ext uri="{FF2B5EF4-FFF2-40B4-BE49-F238E27FC236}">
                    <a16:creationId xmlns:a16="http://schemas.microsoft.com/office/drawing/2014/main" id="{2504D10D-3204-C84D-BE30-5352E4D0AF64}"/>
                  </a:ext>
                </a:extLst>
              </p:cNvPr>
              <p:cNvSpPr txBox="1">
                <a:spLocks noRot="1" noChangeAspect="1" noMove="1" noResize="1" noEditPoints="1" noAdjustHandles="1" noChangeArrowheads="1" noChangeShapeType="1" noTextEdit="1"/>
              </p:cNvSpPr>
              <p:nvPr/>
            </p:nvSpPr>
            <p:spPr>
              <a:xfrm>
                <a:off x="9434291" y="2476983"/>
                <a:ext cx="2159442" cy="12003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666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1D11-84D1-3941-A7E3-C343679222A0}"/>
              </a:ext>
            </a:extLst>
          </p:cNvPr>
          <p:cNvSpPr>
            <a:spLocks noGrp="1"/>
          </p:cNvSpPr>
          <p:nvPr>
            <p:ph type="title"/>
          </p:nvPr>
        </p:nvSpPr>
        <p:spPr/>
        <p:txBody>
          <a:bodyPr/>
          <a:lstStyle/>
          <a:p>
            <a:r>
              <a:rPr lang="en-US" dirty="0"/>
              <a:t>Material 3. Monocrystalline Silicon {100}</a:t>
            </a:r>
          </a:p>
        </p:txBody>
      </p:sp>
      <p:sp>
        <p:nvSpPr>
          <p:cNvPr id="3" name="Content Placeholder 2">
            <a:extLst>
              <a:ext uri="{FF2B5EF4-FFF2-40B4-BE49-F238E27FC236}">
                <a16:creationId xmlns:a16="http://schemas.microsoft.com/office/drawing/2014/main" id="{CC5DCFD3-482B-F948-A708-F2926814486F}"/>
              </a:ext>
            </a:extLst>
          </p:cNvPr>
          <p:cNvSpPr>
            <a:spLocks noGrp="1"/>
          </p:cNvSpPr>
          <p:nvPr>
            <p:ph idx="1"/>
          </p:nvPr>
        </p:nvSpPr>
        <p:spPr/>
        <p:txBody>
          <a:bodyPr>
            <a:normAutofit/>
          </a:bodyPr>
          <a:lstStyle/>
          <a:p>
            <a:pPr>
              <a:buFont typeface="+mj-lt"/>
              <a:buAutoNum type="arabicPeriod"/>
            </a:pPr>
            <a:r>
              <a:rPr lang="en-IN" b="1" dirty="0"/>
              <a:t>Polishing the Noses of Trenches:</a:t>
            </a:r>
            <a:endParaRPr lang="en-IN" dirty="0"/>
          </a:p>
          <a:p>
            <a:pPr marL="742950" lvl="1" indent="-285750">
              <a:buFont typeface="+mj-lt"/>
              <a:buAutoNum type="arabicPeriod"/>
            </a:pPr>
            <a:r>
              <a:rPr lang="en-IN" dirty="0"/>
              <a:t>Applied polishing techniques using the femtosecond laser to smoothen the edges and noses of the trenches.</a:t>
            </a:r>
          </a:p>
          <a:p>
            <a:pPr marL="742950" lvl="1" indent="-285750">
              <a:buFont typeface="+mj-lt"/>
              <a:buAutoNum type="arabicPeriod"/>
            </a:pPr>
            <a:r>
              <a:rPr lang="en-IN" b="1" dirty="0"/>
              <a:t>Objective:</a:t>
            </a:r>
            <a:r>
              <a:rPr lang="en-IN" dirty="0"/>
              <a:t> Achieved a higher surface finish quality by reducing roughness and imperfections caused during the ablation process.</a:t>
            </a:r>
          </a:p>
          <a:p>
            <a:endParaRPr lang="en-US" dirty="0"/>
          </a:p>
        </p:txBody>
      </p:sp>
      <p:sp>
        <p:nvSpPr>
          <p:cNvPr id="4" name="Slide Number Placeholder 3">
            <a:extLst>
              <a:ext uri="{FF2B5EF4-FFF2-40B4-BE49-F238E27FC236}">
                <a16:creationId xmlns:a16="http://schemas.microsoft.com/office/drawing/2014/main" id="{71C275CA-28BE-034B-A2EA-6C057373DE2C}"/>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43248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A2F7B-FCBF-8A40-8C0A-7976F6BD041F}"/>
              </a:ext>
            </a:extLst>
          </p:cNvPr>
          <p:cNvSpPr>
            <a:spLocks noGrp="1"/>
          </p:cNvSpPr>
          <p:nvPr>
            <p:ph type="title"/>
          </p:nvPr>
        </p:nvSpPr>
        <p:spPr/>
        <p:txBody>
          <a:bodyPr/>
          <a:lstStyle/>
          <a:p>
            <a:r>
              <a:rPr lang="en-US" dirty="0"/>
              <a:t>Generalised plan for polishing</a:t>
            </a:r>
          </a:p>
        </p:txBody>
      </p:sp>
      <p:sp>
        <p:nvSpPr>
          <p:cNvPr id="4" name="Slide Number Placeholder 3">
            <a:extLst>
              <a:ext uri="{FF2B5EF4-FFF2-40B4-BE49-F238E27FC236}">
                <a16:creationId xmlns:a16="http://schemas.microsoft.com/office/drawing/2014/main" id="{39AD1909-E4F3-8647-9E5A-D489C8D63E1F}"/>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5" name="Content Placeholder 4" descr="A diagram of a rough and rough surface&#10;&#10;Description automatically generated">
            <a:extLst>
              <a:ext uri="{FF2B5EF4-FFF2-40B4-BE49-F238E27FC236}">
                <a16:creationId xmlns:a16="http://schemas.microsoft.com/office/drawing/2014/main" id="{B2F5DB53-F753-0C4F-93F5-E6E63FB0C0A3}"/>
              </a:ext>
            </a:extLst>
          </p:cNvPr>
          <p:cNvPicPr>
            <a:picLocks noGrp="1" noChangeAspect="1"/>
          </p:cNvPicPr>
          <p:nvPr>
            <p:ph idx="1"/>
          </p:nvPr>
        </p:nvPicPr>
        <p:blipFill>
          <a:blip r:embed="rId2"/>
          <a:stretch>
            <a:fillRect/>
          </a:stretch>
        </p:blipFill>
        <p:spPr>
          <a:xfrm>
            <a:off x="374073" y="2514600"/>
            <a:ext cx="3405122" cy="39402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9B3F41-F274-A244-9B90-7FCA93B476FF}"/>
              </a:ext>
            </a:extLst>
          </p:cNvPr>
          <p:cNvPicPr>
            <a:picLocks noChangeAspect="1"/>
          </p:cNvPicPr>
          <p:nvPr/>
        </p:nvPicPr>
        <p:blipFill>
          <a:blip r:embed="rId3"/>
          <a:stretch>
            <a:fillRect/>
          </a:stretch>
        </p:blipFill>
        <p:spPr>
          <a:xfrm>
            <a:off x="4012437" y="2975967"/>
            <a:ext cx="4713470" cy="27348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F69B0B6-FBF8-6140-B947-EF8F2215F41F}"/>
              </a:ext>
            </a:extLst>
          </p:cNvPr>
          <p:cNvPicPr>
            <a:picLocks noChangeAspect="1"/>
          </p:cNvPicPr>
          <p:nvPr/>
        </p:nvPicPr>
        <p:blipFill>
          <a:blip r:embed="rId4"/>
          <a:stretch>
            <a:fillRect/>
          </a:stretch>
        </p:blipFill>
        <p:spPr>
          <a:xfrm>
            <a:off x="8959150" y="2917787"/>
            <a:ext cx="3109723" cy="3940213"/>
          </a:xfrm>
          <a:prstGeom prst="rect">
            <a:avLst/>
          </a:prstGeom>
        </p:spPr>
      </p:pic>
    </p:spTree>
    <p:extLst>
      <p:ext uri="{BB962C8B-B14F-4D97-AF65-F5344CB8AC3E}">
        <p14:creationId xmlns:p14="http://schemas.microsoft.com/office/powerpoint/2010/main" val="46579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51DE-5780-0F46-BFA3-FF1D74C51E72}"/>
              </a:ext>
            </a:extLst>
          </p:cNvPr>
          <p:cNvSpPr>
            <a:spLocks noGrp="1"/>
          </p:cNvSpPr>
          <p:nvPr>
            <p:ph type="title"/>
          </p:nvPr>
        </p:nvSpPr>
        <p:spPr>
          <a:xfrm>
            <a:off x="1126821" y="-432122"/>
            <a:ext cx="9905998" cy="1905000"/>
          </a:xfrm>
        </p:spPr>
        <p:txBody>
          <a:bodyPr/>
          <a:lstStyle/>
          <a:p>
            <a:r>
              <a:rPr lang="en-US" dirty="0"/>
              <a:t>Silicon nose polishing	</a:t>
            </a:r>
          </a:p>
        </p:txBody>
      </p:sp>
      <p:pic>
        <p:nvPicPr>
          <p:cNvPr id="6" name="Content Placeholder 5" descr="A close-up of a brush&#10;&#10;Description automatically generated">
            <a:extLst>
              <a:ext uri="{FF2B5EF4-FFF2-40B4-BE49-F238E27FC236}">
                <a16:creationId xmlns:a16="http://schemas.microsoft.com/office/drawing/2014/main" id="{AE5B59A4-7A81-0C4A-8D24-65F33F8A4F95}"/>
              </a:ext>
            </a:extLst>
          </p:cNvPr>
          <p:cNvPicPr>
            <a:picLocks noGrp="1" noChangeAspect="1"/>
          </p:cNvPicPr>
          <p:nvPr>
            <p:ph idx="1"/>
          </p:nvPr>
        </p:nvPicPr>
        <p:blipFill>
          <a:blip r:embed="rId2"/>
          <a:stretch>
            <a:fillRect/>
          </a:stretch>
        </p:blipFill>
        <p:spPr>
          <a:xfrm>
            <a:off x="883751" y="1613792"/>
            <a:ext cx="5936059" cy="4452045"/>
          </a:xfrm>
        </p:spPr>
      </p:pic>
      <p:sp>
        <p:nvSpPr>
          <p:cNvPr id="4" name="Slide Number Placeholder 3">
            <a:extLst>
              <a:ext uri="{FF2B5EF4-FFF2-40B4-BE49-F238E27FC236}">
                <a16:creationId xmlns:a16="http://schemas.microsoft.com/office/drawing/2014/main" id="{0601FD90-E91F-8246-87F8-C7234F3635DD}"/>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Rectangle 6">
            <a:extLst>
              <a:ext uri="{FF2B5EF4-FFF2-40B4-BE49-F238E27FC236}">
                <a16:creationId xmlns:a16="http://schemas.microsoft.com/office/drawing/2014/main" id="{25D4CD6E-B9E3-F34D-A760-DE00EA4955AE}"/>
              </a:ext>
            </a:extLst>
          </p:cNvPr>
          <p:cNvSpPr/>
          <p:nvPr/>
        </p:nvSpPr>
        <p:spPr>
          <a:xfrm>
            <a:off x="3761773" y="3599928"/>
            <a:ext cx="613458" cy="816980"/>
          </a:xfrm>
          <a:prstGeom prst="rect">
            <a:avLst/>
          </a:prstGeom>
          <a:solidFill>
            <a:srgbClr val="7030A0">
              <a:alpha val="49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omputer&#10;&#10;Description automatically generated">
            <a:extLst>
              <a:ext uri="{FF2B5EF4-FFF2-40B4-BE49-F238E27FC236}">
                <a16:creationId xmlns:a16="http://schemas.microsoft.com/office/drawing/2014/main" id="{58FE19FB-D216-2843-A5BA-EEBB56232F89}"/>
              </a:ext>
            </a:extLst>
          </p:cNvPr>
          <p:cNvPicPr>
            <a:picLocks noChangeAspect="1"/>
          </p:cNvPicPr>
          <p:nvPr/>
        </p:nvPicPr>
        <p:blipFill>
          <a:blip r:embed="rId3"/>
          <a:stretch>
            <a:fillRect/>
          </a:stretch>
        </p:blipFill>
        <p:spPr>
          <a:xfrm>
            <a:off x="7230103" y="750988"/>
            <a:ext cx="4589648" cy="2678012"/>
          </a:xfrm>
          <a:prstGeom prst="rect">
            <a:avLst/>
          </a:prstGeom>
        </p:spPr>
      </p:pic>
      <p:sp>
        <p:nvSpPr>
          <p:cNvPr id="10" name="Rectangle 9">
            <a:extLst>
              <a:ext uri="{FF2B5EF4-FFF2-40B4-BE49-F238E27FC236}">
                <a16:creationId xmlns:a16="http://schemas.microsoft.com/office/drawing/2014/main" id="{2D773C2D-B292-4B43-89C8-9562A6B128CC}"/>
              </a:ext>
            </a:extLst>
          </p:cNvPr>
          <p:cNvSpPr/>
          <p:nvPr/>
        </p:nvSpPr>
        <p:spPr>
          <a:xfrm>
            <a:off x="4415437" y="3171375"/>
            <a:ext cx="203166" cy="1108276"/>
          </a:xfrm>
          <a:prstGeom prst="rect">
            <a:avLst/>
          </a:prstGeom>
          <a:solidFill>
            <a:srgbClr val="7030A0">
              <a:alpha val="49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CC5AE3-18BF-D740-9E87-65554015013A}"/>
              </a:ext>
            </a:extLst>
          </p:cNvPr>
          <p:cNvSpPr/>
          <p:nvPr/>
        </p:nvSpPr>
        <p:spPr>
          <a:xfrm>
            <a:off x="3495251" y="3171375"/>
            <a:ext cx="203166" cy="1108276"/>
          </a:xfrm>
          <a:prstGeom prst="rect">
            <a:avLst/>
          </a:prstGeom>
          <a:solidFill>
            <a:srgbClr val="7030A0">
              <a:alpha val="49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F2B2F7-303A-364D-BCC5-C25C912FB38B}"/>
              </a:ext>
            </a:extLst>
          </p:cNvPr>
          <p:cNvSpPr/>
          <p:nvPr/>
        </p:nvSpPr>
        <p:spPr>
          <a:xfrm>
            <a:off x="3784923" y="3448059"/>
            <a:ext cx="590308" cy="136900"/>
          </a:xfrm>
          <a:prstGeom prst="rect">
            <a:avLst/>
          </a:prstGeom>
          <a:solidFill>
            <a:schemeClr val="accent6">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92937FEC-F66E-0144-AB74-10031D033B5D}"/>
              </a:ext>
            </a:extLst>
          </p:cNvPr>
          <p:cNvPicPr>
            <a:picLocks noChangeAspect="1"/>
          </p:cNvPicPr>
          <p:nvPr/>
        </p:nvPicPr>
        <p:blipFill>
          <a:blip r:embed="rId4"/>
          <a:stretch>
            <a:fillRect/>
          </a:stretch>
        </p:blipFill>
        <p:spPr>
          <a:xfrm>
            <a:off x="7230103" y="3529120"/>
            <a:ext cx="4628022" cy="2678012"/>
          </a:xfrm>
          <a:prstGeom prst="rect">
            <a:avLst/>
          </a:prstGeom>
        </p:spPr>
      </p:pic>
    </p:spTree>
    <p:extLst>
      <p:ext uri="{BB962C8B-B14F-4D97-AF65-F5344CB8AC3E}">
        <p14:creationId xmlns:p14="http://schemas.microsoft.com/office/powerpoint/2010/main" val="6532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55C8DE-4038-174C-B7ED-1325E2AC83BF}"/>
              </a:ext>
            </a:extLst>
          </p:cNvPr>
          <p:cNvSpPr>
            <a:spLocks noGrp="1"/>
          </p:cNvSpPr>
          <p:nvPr>
            <p:ph idx="1"/>
          </p:nvPr>
        </p:nvSpPr>
        <p:spPr>
          <a:noFill/>
        </p:spPr>
        <p:txBody>
          <a:bodyPr/>
          <a:lstStyle/>
          <a:p>
            <a:r>
              <a:rPr lang="en-US" dirty="0">
                <a:gradFill flip="none" rotWithShape="1">
                  <a:gsLst>
                    <a:gs pos="0">
                      <a:schemeClr val="tx1">
                        <a:alpha val="38000"/>
                      </a:schemeClr>
                    </a:gs>
                    <a:gs pos="0">
                      <a:schemeClr val="tx1">
                        <a:lumMod val="75000"/>
                        <a:alpha val="39000"/>
                      </a:schemeClr>
                    </a:gs>
                  </a:gsLst>
                  <a:lin ang="5580000" scaled="0"/>
                  <a:tileRect/>
                </a:gradFill>
              </a:rPr>
              <a:t>What am I aiming to do?</a:t>
            </a:r>
          </a:p>
          <a:p>
            <a:r>
              <a:rPr lang="en-US" dirty="0"/>
              <a:t>What am I working with?</a:t>
            </a:r>
          </a:p>
          <a:p>
            <a:r>
              <a:rPr lang="en-US" dirty="0">
                <a:gradFill flip="none" rotWithShape="1">
                  <a:gsLst>
                    <a:gs pos="0">
                      <a:schemeClr val="tx1"/>
                    </a:gs>
                    <a:gs pos="3000">
                      <a:schemeClr val="tx1">
                        <a:lumMod val="75000"/>
                        <a:alpha val="39000"/>
                      </a:schemeClr>
                    </a:gs>
                  </a:gsLst>
                  <a:lin ang="5580000" scaled="0"/>
                  <a:tileRect/>
                </a:gradFill>
              </a:rPr>
              <a:t>Why is it important?</a:t>
            </a:r>
          </a:p>
        </p:txBody>
      </p:sp>
      <p:sp>
        <p:nvSpPr>
          <p:cNvPr id="2" name="Title 1">
            <a:extLst>
              <a:ext uri="{FF2B5EF4-FFF2-40B4-BE49-F238E27FC236}">
                <a16:creationId xmlns:a16="http://schemas.microsoft.com/office/drawing/2014/main" id="{7720D368-DC84-3A4A-966E-FABC43105DE2}"/>
              </a:ext>
            </a:extLst>
          </p:cNvPr>
          <p:cNvSpPr>
            <a:spLocks noGrp="1"/>
          </p:cNvSpPr>
          <p:nvPr>
            <p:ph type="title"/>
          </p:nvPr>
        </p:nvSpPr>
        <p:spPr>
          <a:xfrm>
            <a:off x="643192" y="609600"/>
            <a:ext cx="3643674" cy="1905000"/>
          </a:xfrm>
        </p:spPr>
        <p:txBody>
          <a:bodyPr>
            <a:normAutofit/>
          </a:bodyPr>
          <a:lstStyle/>
          <a:p>
            <a:r>
              <a:rPr lang="en-US" sz="2800" dirty="0"/>
              <a:t>Introduction</a:t>
            </a:r>
          </a:p>
        </p:txBody>
      </p:sp>
      <p:sp>
        <p:nvSpPr>
          <p:cNvPr id="7" name="Slide Number Placeholder 6">
            <a:extLst>
              <a:ext uri="{FF2B5EF4-FFF2-40B4-BE49-F238E27FC236}">
                <a16:creationId xmlns:a16="http://schemas.microsoft.com/office/drawing/2014/main" id="{88CCCECC-9541-DD46-A3A7-697E3BECF7A8}"/>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4</a:t>
            </a:fld>
            <a:endParaRPr lang="en-US"/>
          </a:p>
        </p:txBody>
      </p:sp>
      <p:pic>
        <p:nvPicPr>
          <p:cNvPr id="8" name="Picture 7">
            <a:extLst>
              <a:ext uri="{FF2B5EF4-FFF2-40B4-BE49-F238E27FC236}">
                <a16:creationId xmlns:a16="http://schemas.microsoft.com/office/drawing/2014/main" id="{7C3C4CA7-251A-2E41-84BA-232B808FB997}"/>
              </a:ext>
            </a:extLst>
          </p:cNvPr>
          <p:cNvPicPr>
            <a:picLocks noChangeAspect="1"/>
          </p:cNvPicPr>
          <p:nvPr/>
        </p:nvPicPr>
        <p:blipFill>
          <a:blip r:embed="rId4"/>
          <a:stretch>
            <a:fillRect/>
          </a:stretch>
        </p:blipFill>
        <p:spPr>
          <a:xfrm>
            <a:off x="5806541" y="645106"/>
            <a:ext cx="4565539" cy="5247747"/>
          </a:xfrm>
          <a:prstGeom prst="roundRect">
            <a:avLst>
              <a:gd name="adj" fmla="val 3517"/>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2291569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5" descr="Abstract light trails against black background">
            <a:extLst>
              <a:ext uri="{FF2B5EF4-FFF2-40B4-BE49-F238E27FC236}">
                <a16:creationId xmlns:a16="http://schemas.microsoft.com/office/drawing/2014/main" id="{18F62BA9-BF9C-06D6-570C-83D468CB4AC0}"/>
              </a:ext>
            </a:extLst>
          </p:cNvPr>
          <p:cNvPicPr>
            <a:picLocks noChangeAspect="1"/>
          </p:cNvPicPr>
          <p:nvPr/>
        </p:nvPicPr>
        <p:blipFill>
          <a:blip r:embed="rId3">
            <a:alphaModFix amt="15000"/>
          </a:blip>
          <a:srcRect t="8727" b="7004"/>
          <a:stretch/>
        </p:blipFill>
        <p:spPr>
          <a:xfrm>
            <a:off x="20" y="10"/>
            <a:ext cx="12191980" cy="6857990"/>
          </a:xfrm>
          <a:prstGeom prst="rect">
            <a:avLst/>
          </a:prstGeom>
        </p:spPr>
      </p:pic>
      <p:sp>
        <p:nvSpPr>
          <p:cNvPr id="2" name="Title 1">
            <a:extLst>
              <a:ext uri="{FF2B5EF4-FFF2-40B4-BE49-F238E27FC236}">
                <a16:creationId xmlns:a16="http://schemas.microsoft.com/office/drawing/2014/main" id="{B82769BC-8D3E-DC48-9616-85C7FBC37398}"/>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Limitations of fs-laser</a:t>
            </a:r>
          </a:p>
        </p:txBody>
      </p:sp>
      <p:sp>
        <p:nvSpPr>
          <p:cNvPr id="4" name="Slide Number Placeholder 3">
            <a:extLst>
              <a:ext uri="{FF2B5EF4-FFF2-40B4-BE49-F238E27FC236}">
                <a16:creationId xmlns:a16="http://schemas.microsoft.com/office/drawing/2014/main" id="{FE307F0F-C290-8642-A92A-26553E017FE3}"/>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40</a:t>
            </a:fld>
            <a:endParaRPr lang="en-US"/>
          </a:p>
        </p:txBody>
      </p:sp>
    </p:spTree>
    <p:extLst>
      <p:ext uri="{BB962C8B-B14F-4D97-AF65-F5344CB8AC3E}">
        <p14:creationId xmlns:p14="http://schemas.microsoft.com/office/powerpoint/2010/main" val="2615447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FB09-1598-4944-AA17-E4589DA35BF2}"/>
              </a:ext>
            </a:extLst>
          </p:cNvPr>
          <p:cNvSpPr>
            <a:spLocks noGrp="1"/>
          </p:cNvSpPr>
          <p:nvPr>
            <p:ph type="title"/>
          </p:nvPr>
        </p:nvSpPr>
        <p:spPr>
          <a:xfrm>
            <a:off x="6096000" y="609599"/>
            <a:ext cx="5435760" cy="2009775"/>
          </a:xfrm>
        </p:spPr>
        <p:txBody>
          <a:bodyPr>
            <a:normAutofit/>
          </a:bodyPr>
          <a:lstStyle/>
          <a:p>
            <a:pPr algn="ctr"/>
            <a:r>
              <a:rPr lang="en-US" dirty="0"/>
              <a:t>1. Redeposition </a:t>
            </a:r>
          </a:p>
        </p:txBody>
      </p:sp>
      <p:pic>
        <p:nvPicPr>
          <p:cNvPr id="8" name="Picture 7" descr="A black square in a field&#10;&#10;Description automatically generated">
            <a:extLst>
              <a:ext uri="{FF2B5EF4-FFF2-40B4-BE49-F238E27FC236}">
                <a16:creationId xmlns:a16="http://schemas.microsoft.com/office/drawing/2014/main" id="{6EFAF69D-6EAC-0C4B-AB38-D8805E715402}"/>
              </a:ext>
            </a:extLst>
          </p:cNvPr>
          <p:cNvPicPr>
            <a:picLocks noChangeAspect="1"/>
          </p:cNvPicPr>
          <p:nvPr/>
        </p:nvPicPr>
        <p:blipFill>
          <a:blip r:embed="rId3"/>
          <a:srcRect b="9347"/>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6" name="Content Placeholder 5" descr="A square hole in a concrete surface&#10;&#10;Description automatically generated">
            <a:extLst>
              <a:ext uri="{FF2B5EF4-FFF2-40B4-BE49-F238E27FC236}">
                <a16:creationId xmlns:a16="http://schemas.microsoft.com/office/drawing/2014/main" id="{85DF4E31-1DDB-7948-873C-8A5DF0C23911}"/>
              </a:ext>
            </a:extLst>
          </p:cNvPr>
          <p:cNvPicPr>
            <a:picLocks noChangeAspect="1"/>
          </p:cNvPicPr>
          <p:nvPr/>
        </p:nvPicPr>
        <p:blipFill>
          <a:blip r:embed="rId4"/>
          <a:srcRect t="21982" b="20456"/>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2" name="Content Placeholder 11">
            <a:extLst>
              <a:ext uri="{FF2B5EF4-FFF2-40B4-BE49-F238E27FC236}">
                <a16:creationId xmlns:a16="http://schemas.microsoft.com/office/drawing/2014/main" id="{B70C0737-79E4-14AD-CF1D-0D74AEAB5897}"/>
              </a:ext>
            </a:extLst>
          </p:cNvPr>
          <p:cNvSpPr>
            <a:spLocks noGrp="1"/>
          </p:cNvSpPr>
          <p:nvPr>
            <p:ph idx="1"/>
          </p:nvPr>
        </p:nvSpPr>
        <p:spPr>
          <a:xfrm>
            <a:off x="6096000" y="2774425"/>
            <a:ext cx="5435760" cy="3288445"/>
          </a:xfrm>
        </p:spPr>
        <p:txBody>
          <a:bodyPr>
            <a:normAutofit fontScale="85000" lnSpcReduction="20000"/>
          </a:bodyPr>
          <a:lstStyle/>
          <a:p>
            <a:pPr>
              <a:buFont typeface="Arial" panose="020B0604020202020204" pitchFamily="34" charset="0"/>
              <a:buChar char="•"/>
            </a:pPr>
            <a:r>
              <a:rPr lang="en-IN" b="1" dirty="0"/>
              <a:t>Redeposition Issues:</a:t>
            </a:r>
            <a:r>
              <a:rPr lang="en-IN" dirty="0"/>
              <a:t> Vaporized material from ablation can redeposit on surrounding surfaces, leading to contamination or altered surface properties.</a:t>
            </a:r>
          </a:p>
          <a:p>
            <a:pPr>
              <a:buFont typeface="Arial" panose="020B0604020202020204" pitchFamily="34" charset="0"/>
              <a:buChar char="•"/>
            </a:pPr>
            <a:r>
              <a:rPr lang="en-IN" dirty="0"/>
              <a:t>A cross jet (gas flow of nitrogen or argon gas) is used to protect the laser optics by preventing ablated material from depositing on the protective glass. </a:t>
            </a:r>
            <a:r>
              <a:rPr lang="en-IN" dirty="0">
                <a:hlinkClick r:id="rId5" action="ppaction://hlinksldjump"/>
              </a:rPr>
              <a:t>[5]</a:t>
            </a:r>
            <a:endParaRPr lang="en-IN" dirty="0"/>
          </a:p>
          <a:p>
            <a:pPr>
              <a:buFont typeface="Arial" panose="020B0604020202020204" pitchFamily="34" charset="0"/>
              <a:buChar char="•"/>
            </a:pPr>
            <a:r>
              <a:rPr lang="en-IN" dirty="0"/>
              <a:t>However, the cross jet often redirects ablated material back onto the sample surface, causing redeposition.</a:t>
            </a:r>
          </a:p>
          <a:p>
            <a:pPr>
              <a:buFont typeface="Arial" panose="020B0604020202020204" pitchFamily="34" charset="0"/>
              <a:buChar char="•"/>
            </a:pPr>
            <a:r>
              <a:rPr lang="en-IN" dirty="0"/>
              <a:t>This redeposition reduces the precision of the micromachining process.</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DA0F15B7-1DCD-4A47-997C-21A71D3B8783}"/>
              </a:ext>
            </a:extLst>
          </p:cNvPr>
          <p:cNvSpPr>
            <a:spLocks noGrp="1"/>
          </p:cNvSpPr>
          <p:nvPr>
            <p:ph type="sldNum" sz="quarter" idx="12"/>
          </p:nvPr>
        </p:nvSpPr>
        <p:spPr>
          <a:xfrm>
            <a:off x="10514012" y="6217920"/>
            <a:ext cx="551167" cy="365125"/>
          </a:xfrm>
        </p:spPr>
        <p:txBody>
          <a:bodyPr>
            <a:normAutofit/>
          </a:bodyPr>
          <a:lstStyle/>
          <a:p>
            <a:pPr>
              <a:spcAft>
                <a:spcPts val="600"/>
              </a:spcAft>
            </a:pPr>
            <a:fld id="{D57F1E4F-1CFF-5643-939E-217C01CDF565}" type="slidenum">
              <a:rPr lang="en-US" smtClean="0"/>
              <a:pPr>
                <a:spcAft>
                  <a:spcPts val="600"/>
                </a:spcAft>
              </a:pPr>
              <a:t>41</a:t>
            </a:fld>
            <a:endParaRPr lang="en-US"/>
          </a:p>
        </p:txBody>
      </p:sp>
      <p:sp>
        <p:nvSpPr>
          <p:cNvPr id="3" name="TextBox 2">
            <a:extLst>
              <a:ext uri="{FF2B5EF4-FFF2-40B4-BE49-F238E27FC236}">
                <a16:creationId xmlns:a16="http://schemas.microsoft.com/office/drawing/2014/main" id="{F6CEA2BF-1C11-9D49-86EC-729B973DA43C}"/>
              </a:ext>
            </a:extLst>
          </p:cNvPr>
          <p:cNvSpPr txBox="1"/>
          <p:nvPr/>
        </p:nvSpPr>
        <p:spPr>
          <a:xfrm>
            <a:off x="1150743" y="6034421"/>
            <a:ext cx="3879588" cy="430887"/>
          </a:xfrm>
          <a:prstGeom prst="rect">
            <a:avLst/>
          </a:prstGeom>
          <a:noFill/>
        </p:spPr>
        <p:txBody>
          <a:bodyPr wrap="none" rtlCol="0">
            <a:spAutoFit/>
          </a:bodyPr>
          <a:lstStyle/>
          <a:p>
            <a:r>
              <a:rPr lang="en-US" sz="1100" dirty="0"/>
              <a:t>Image 1: Trench dug out in aluminium with cross jet off</a:t>
            </a:r>
          </a:p>
          <a:p>
            <a:r>
              <a:rPr lang="en-US" sz="1100" dirty="0"/>
              <a:t>Image 2: Trench dug out in aluminium with cross jet on</a:t>
            </a:r>
          </a:p>
        </p:txBody>
      </p:sp>
      <p:cxnSp>
        <p:nvCxnSpPr>
          <p:cNvPr id="10" name="Straight Connector 9">
            <a:extLst>
              <a:ext uri="{FF2B5EF4-FFF2-40B4-BE49-F238E27FC236}">
                <a16:creationId xmlns:a16="http://schemas.microsoft.com/office/drawing/2014/main" id="{86E05F1A-52A3-614A-BE00-FB556DD25914}"/>
              </a:ext>
            </a:extLst>
          </p:cNvPr>
          <p:cNvCxnSpPr/>
          <p:nvPr/>
        </p:nvCxnSpPr>
        <p:spPr>
          <a:xfrm>
            <a:off x="4475018" y="2272146"/>
            <a:ext cx="7077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6B9032-BBF6-8241-993D-3BD3116236C1}"/>
                  </a:ext>
                </a:extLst>
              </p:cNvPr>
              <p:cNvSpPr txBox="1"/>
              <p:nvPr/>
            </p:nvSpPr>
            <p:spPr>
              <a:xfrm>
                <a:off x="4498056" y="2311597"/>
                <a:ext cx="684675" cy="307777"/>
              </a:xfrm>
              <a:prstGeom prst="rect">
                <a:avLst/>
              </a:prstGeom>
              <a:noFill/>
            </p:spPr>
            <p:txBody>
              <a:bodyPr wrap="none" rtlCol="0">
                <a:spAutoFit/>
              </a:bodyPr>
              <a:lstStyle/>
              <a:p>
                <a:r>
                  <a:rPr lang="en-US" sz="1400" dirty="0"/>
                  <a:t>50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11" name="TextBox 10">
                <a:extLst>
                  <a:ext uri="{FF2B5EF4-FFF2-40B4-BE49-F238E27FC236}">
                    <a16:creationId xmlns:a16="http://schemas.microsoft.com/office/drawing/2014/main" id="{846B9032-BBF6-8241-993D-3BD3116236C1}"/>
                  </a:ext>
                </a:extLst>
              </p:cNvPr>
              <p:cNvSpPr txBox="1">
                <a:spLocks noRot="1" noChangeAspect="1" noMove="1" noResize="1" noEditPoints="1" noAdjustHandles="1" noChangeArrowheads="1" noChangeShapeType="1" noTextEdit="1"/>
              </p:cNvSpPr>
              <p:nvPr/>
            </p:nvSpPr>
            <p:spPr>
              <a:xfrm>
                <a:off x="4498056" y="2311597"/>
                <a:ext cx="684675" cy="307777"/>
              </a:xfrm>
              <a:prstGeom prst="rect">
                <a:avLst/>
              </a:prstGeom>
              <a:blipFill>
                <a:blip r:embed="rId6"/>
                <a:stretch>
                  <a:fillRect l="-3636" t="-3846" b="-1923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37895F16-EFBF-8142-8A24-773318EF2590}"/>
              </a:ext>
            </a:extLst>
          </p:cNvPr>
          <p:cNvCxnSpPr/>
          <p:nvPr/>
        </p:nvCxnSpPr>
        <p:spPr>
          <a:xfrm>
            <a:off x="4563302" y="5389417"/>
            <a:ext cx="7077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7F3857-2144-9448-859D-07A7967EA2B4}"/>
                  </a:ext>
                </a:extLst>
              </p:cNvPr>
              <p:cNvSpPr txBox="1"/>
              <p:nvPr/>
            </p:nvSpPr>
            <p:spPr>
              <a:xfrm>
                <a:off x="4554152" y="5440394"/>
                <a:ext cx="716863" cy="307777"/>
              </a:xfrm>
              <a:prstGeom prst="rect">
                <a:avLst/>
              </a:prstGeom>
              <a:noFill/>
            </p:spPr>
            <p:txBody>
              <a:bodyPr wrap="none" rtlCol="0">
                <a:spAutoFit/>
              </a:bodyPr>
              <a:lstStyle/>
              <a:p>
                <a:r>
                  <a:rPr lang="en-US" sz="1400" b="1" dirty="0">
                    <a:solidFill>
                      <a:schemeClr val="tx1"/>
                    </a:solidFill>
                  </a:rPr>
                  <a:t>30 </a:t>
                </a:r>
                <a14:m>
                  <m:oMath xmlns:m="http://schemas.openxmlformats.org/officeDocument/2006/math">
                    <m:r>
                      <a:rPr lang="en-US" sz="1400" b="1" i="1" smtClean="0">
                        <a:solidFill>
                          <a:schemeClr val="tx1"/>
                        </a:solidFill>
                        <a:latin typeface="Cambria Math" panose="02040503050406030204" pitchFamily="18" charset="0"/>
                        <a:ea typeface="Cambria Math" panose="02040503050406030204" pitchFamily="18" charset="0"/>
                      </a:rPr>
                      <m:t>𝝁</m:t>
                    </m:r>
                    <m:r>
                      <a:rPr lang="en-US" sz="1400" b="1" i="1" smtClean="0">
                        <a:solidFill>
                          <a:schemeClr val="tx1"/>
                        </a:solidFill>
                        <a:latin typeface="Cambria Math" panose="02040503050406030204" pitchFamily="18" charset="0"/>
                        <a:ea typeface="Cambria Math" panose="02040503050406030204" pitchFamily="18" charset="0"/>
                      </a:rPr>
                      <m:t>𝒎</m:t>
                    </m:r>
                  </m:oMath>
                </a14:m>
                <a:endParaRPr lang="en-US" sz="1400" b="1" dirty="0">
                  <a:solidFill>
                    <a:schemeClr val="tx1"/>
                  </a:solidFill>
                </a:endParaRPr>
              </a:p>
            </p:txBody>
          </p:sp>
        </mc:Choice>
        <mc:Fallback xmlns="">
          <p:sp>
            <p:nvSpPr>
              <p:cNvPr id="15" name="TextBox 14">
                <a:extLst>
                  <a:ext uri="{FF2B5EF4-FFF2-40B4-BE49-F238E27FC236}">
                    <a16:creationId xmlns:a16="http://schemas.microsoft.com/office/drawing/2014/main" id="{137F3857-2144-9448-859D-07A7967EA2B4}"/>
                  </a:ext>
                </a:extLst>
              </p:cNvPr>
              <p:cNvSpPr txBox="1">
                <a:spLocks noRot="1" noChangeAspect="1" noMove="1" noResize="1" noEditPoints="1" noAdjustHandles="1" noChangeArrowheads="1" noChangeShapeType="1" noTextEdit="1"/>
              </p:cNvSpPr>
              <p:nvPr/>
            </p:nvSpPr>
            <p:spPr>
              <a:xfrm>
                <a:off x="4554152" y="5440394"/>
                <a:ext cx="716863" cy="307777"/>
              </a:xfrm>
              <a:prstGeom prst="rect">
                <a:avLst/>
              </a:prstGeom>
              <a:blipFill>
                <a:blip r:embed="rId7"/>
                <a:stretch>
                  <a:fillRect l="-1724"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1093144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05A8-2D36-D849-92CA-A82C29F7643C}"/>
              </a:ext>
            </a:extLst>
          </p:cNvPr>
          <p:cNvSpPr>
            <a:spLocks noGrp="1"/>
          </p:cNvSpPr>
          <p:nvPr>
            <p:ph type="title"/>
          </p:nvPr>
        </p:nvSpPr>
        <p:spPr>
          <a:xfrm>
            <a:off x="6420465" y="609600"/>
            <a:ext cx="5122606" cy="1905000"/>
          </a:xfrm>
        </p:spPr>
        <p:txBody>
          <a:bodyPr>
            <a:normAutofit/>
          </a:bodyPr>
          <a:lstStyle/>
          <a:p>
            <a:r>
              <a:rPr lang="en-US" dirty="0"/>
              <a:t>Laser induced Periodic surface structures (LIPSS)</a:t>
            </a:r>
          </a:p>
        </p:txBody>
      </p:sp>
      <p:sp>
        <p:nvSpPr>
          <p:cNvPr id="10" name="Content Placeholder 9">
            <a:extLst>
              <a:ext uri="{FF2B5EF4-FFF2-40B4-BE49-F238E27FC236}">
                <a16:creationId xmlns:a16="http://schemas.microsoft.com/office/drawing/2014/main" id="{C0027905-E44A-8D11-7250-0947C4BE57D2}"/>
              </a:ext>
            </a:extLst>
          </p:cNvPr>
          <p:cNvSpPr>
            <a:spLocks noGrp="1"/>
          </p:cNvSpPr>
          <p:nvPr>
            <p:ph idx="1"/>
          </p:nvPr>
        </p:nvSpPr>
        <p:spPr>
          <a:xfrm>
            <a:off x="6420465" y="2666999"/>
            <a:ext cx="5122606" cy="3216276"/>
          </a:xfrm>
        </p:spPr>
        <p:txBody>
          <a:bodyPr anchor="t">
            <a:normAutofit fontScale="85000" lnSpcReduction="20000"/>
          </a:bodyPr>
          <a:lstStyle/>
          <a:p>
            <a:r>
              <a:rPr lang="en-IN" b="1" dirty="0"/>
              <a:t>Surface Functionalization:</a:t>
            </a:r>
            <a:r>
              <a:rPr lang="en-IN" dirty="0"/>
              <a:t> LIPSS can be used to modify surface properties such as hydrophobicity or hydrophilicity. For example, it can create water-repellent or water-attracting surfaces, useful in self-cleaning materials or anti-fogging coatings.</a:t>
            </a:r>
          </a:p>
          <a:p>
            <a:r>
              <a:rPr lang="en-IN" b="1" dirty="0"/>
              <a:t>Optical Interference</a:t>
            </a:r>
            <a:r>
              <a:rPr lang="en-IN" dirty="0"/>
              <a:t>: In optical applications, LIPSS can scatter light and cause diffraction, which may degrade the performance of components such as lenses, mirrors, or sensors. This effect is particularly problematic in systems requiring precise control of light propagation.</a:t>
            </a:r>
            <a:endParaRPr lang="en-US" dirty="0"/>
          </a:p>
        </p:txBody>
      </p:sp>
      <p:pic>
        <p:nvPicPr>
          <p:cNvPr id="6" name="Content Placeholder 5" descr="A close-up of a white surface&#10;&#10;Description automatically generated">
            <a:extLst>
              <a:ext uri="{FF2B5EF4-FFF2-40B4-BE49-F238E27FC236}">
                <a16:creationId xmlns:a16="http://schemas.microsoft.com/office/drawing/2014/main" id="{BA544F40-24CA-F44D-AC66-A39AFA780B42}"/>
              </a:ext>
            </a:extLst>
          </p:cNvPr>
          <p:cNvPicPr>
            <a:picLocks noChangeAspect="1"/>
          </p:cNvPicPr>
          <p:nvPr/>
        </p:nvPicPr>
        <p:blipFill>
          <a:blip r:embed="rId3"/>
          <a:stretch>
            <a:fillRect/>
          </a:stretch>
        </p:blipFill>
        <p:spPr>
          <a:xfrm>
            <a:off x="643192" y="1224619"/>
            <a:ext cx="5451627" cy="408872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Slide Number Placeholder 3">
            <a:extLst>
              <a:ext uri="{FF2B5EF4-FFF2-40B4-BE49-F238E27FC236}">
                <a16:creationId xmlns:a16="http://schemas.microsoft.com/office/drawing/2014/main" id="{E1268197-6FD5-574A-9F2A-FB4066AEE654}"/>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42</a:t>
            </a:fld>
            <a:endParaRPr lang="en-US"/>
          </a:p>
        </p:txBody>
      </p:sp>
      <p:cxnSp>
        <p:nvCxnSpPr>
          <p:cNvPr id="11" name="Straight Arrow Connector 10">
            <a:extLst>
              <a:ext uri="{FF2B5EF4-FFF2-40B4-BE49-F238E27FC236}">
                <a16:creationId xmlns:a16="http://schemas.microsoft.com/office/drawing/2014/main" id="{962149AF-2BAC-3F48-9307-1128758C2FE7}"/>
              </a:ext>
            </a:extLst>
          </p:cNvPr>
          <p:cNvCxnSpPr/>
          <p:nvPr/>
        </p:nvCxnSpPr>
        <p:spPr>
          <a:xfrm flipV="1">
            <a:off x="3402957" y="2963119"/>
            <a:ext cx="277792" cy="465881"/>
          </a:xfrm>
          <a:prstGeom prst="straightConnector1">
            <a:avLst/>
          </a:prstGeom>
          <a:ln w="19050">
            <a:solidFill>
              <a:schemeClr val="tx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C5E4AB-5FAB-BC4E-B295-372E252D758E}"/>
              </a:ext>
            </a:extLst>
          </p:cNvPr>
          <p:cNvCxnSpPr>
            <a:cxnSpLocks/>
          </p:cNvCxnSpPr>
          <p:nvPr/>
        </p:nvCxnSpPr>
        <p:spPr>
          <a:xfrm flipH="1" flipV="1">
            <a:off x="3541853" y="3268979"/>
            <a:ext cx="1431030" cy="241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F931B-3412-FB48-A9CD-AEF314D80EA1}"/>
              </a:ext>
            </a:extLst>
          </p:cNvPr>
          <p:cNvSpPr txBox="1"/>
          <p:nvPr/>
        </p:nvSpPr>
        <p:spPr>
          <a:xfrm>
            <a:off x="4732371" y="5686017"/>
            <a:ext cx="958917" cy="307777"/>
          </a:xfrm>
          <a:prstGeom prst="rect">
            <a:avLst/>
          </a:prstGeom>
          <a:noFill/>
        </p:spPr>
        <p:txBody>
          <a:bodyPr wrap="none" rtlCol="0">
            <a:spAutoFit/>
          </a:bodyPr>
          <a:lstStyle/>
          <a:p>
            <a:r>
              <a:rPr lang="en-US" sz="1400" dirty="0"/>
              <a:t>1000 nm </a:t>
            </a:r>
          </a:p>
        </p:txBody>
      </p:sp>
      <p:cxnSp>
        <p:nvCxnSpPr>
          <p:cNvPr id="19" name="Straight Connector 18">
            <a:extLst>
              <a:ext uri="{FF2B5EF4-FFF2-40B4-BE49-F238E27FC236}">
                <a16:creationId xmlns:a16="http://schemas.microsoft.com/office/drawing/2014/main" id="{C61566E4-3985-8944-B47B-3B56CEFE35AF}"/>
              </a:ext>
            </a:extLst>
          </p:cNvPr>
          <p:cNvCxnSpPr/>
          <p:nvPr/>
        </p:nvCxnSpPr>
        <p:spPr>
          <a:xfrm>
            <a:off x="4972883" y="4930815"/>
            <a:ext cx="718405" cy="0"/>
          </a:xfrm>
          <a:prstGeom prst="line">
            <a:avLst/>
          </a:prstGeom>
          <a:ln w="1905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7472957-DC6B-C24D-B672-4B67824B14AA}"/>
                  </a:ext>
                </a:extLst>
              </p:cNvPr>
              <p:cNvSpPr txBox="1"/>
              <p:nvPr/>
            </p:nvSpPr>
            <p:spPr>
              <a:xfrm>
                <a:off x="5020150" y="4930815"/>
                <a:ext cx="718405" cy="307777"/>
              </a:xfrm>
              <a:prstGeom prst="rect">
                <a:avLst/>
              </a:prstGeom>
              <a:noFill/>
            </p:spPr>
            <p:txBody>
              <a:bodyPr wrap="square" rtlCol="0">
                <a:spAutoFit/>
              </a:bodyPr>
              <a:lstStyle/>
              <a:p>
                <a:r>
                  <a:rPr lang="en-US" sz="1400" dirty="0">
                    <a:solidFill>
                      <a:schemeClr val="bg1"/>
                    </a:solidFill>
                  </a:rPr>
                  <a:t>1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𝜇</m:t>
                    </m:r>
                    <m:r>
                      <a:rPr lang="en-US" sz="1400" b="0" i="1" smtClean="0">
                        <a:solidFill>
                          <a:schemeClr val="bg1"/>
                        </a:solidFill>
                        <a:latin typeface="Cambria Math" panose="02040503050406030204" pitchFamily="18" charset="0"/>
                        <a:ea typeface="Cambria Math" panose="02040503050406030204" pitchFamily="18" charset="0"/>
                      </a:rPr>
                      <m:t>𝑚</m:t>
                    </m:r>
                  </m:oMath>
                </a14:m>
                <a:endParaRPr lang="en-US" sz="1400" dirty="0">
                  <a:solidFill>
                    <a:schemeClr val="bg1"/>
                  </a:solidFill>
                </a:endParaRPr>
              </a:p>
            </p:txBody>
          </p:sp>
        </mc:Choice>
        <mc:Fallback xmlns="">
          <p:sp>
            <p:nvSpPr>
              <p:cNvPr id="20" name="TextBox 19">
                <a:extLst>
                  <a:ext uri="{FF2B5EF4-FFF2-40B4-BE49-F238E27FC236}">
                    <a16:creationId xmlns:a16="http://schemas.microsoft.com/office/drawing/2014/main" id="{A7472957-DC6B-C24D-B672-4B67824B14AA}"/>
                  </a:ext>
                </a:extLst>
              </p:cNvPr>
              <p:cNvSpPr txBox="1">
                <a:spLocks noRot="1" noChangeAspect="1" noMove="1" noResize="1" noEditPoints="1" noAdjustHandles="1" noChangeArrowheads="1" noChangeShapeType="1" noTextEdit="1"/>
              </p:cNvSpPr>
              <p:nvPr/>
            </p:nvSpPr>
            <p:spPr>
              <a:xfrm>
                <a:off x="5020150" y="4930815"/>
                <a:ext cx="718405" cy="307777"/>
              </a:xfrm>
              <a:prstGeom prst="rect">
                <a:avLst/>
              </a:prstGeom>
              <a:blipFill>
                <a:blip r:embed="rId4"/>
                <a:stretch>
                  <a:fillRect l="-3509"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386585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3CF-462F-5D45-93CF-70AAC43A1D84}"/>
              </a:ext>
            </a:extLst>
          </p:cNvPr>
          <p:cNvSpPr>
            <a:spLocks noGrp="1"/>
          </p:cNvSpPr>
          <p:nvPr>
            <p:ph type="title"/>
          </p:nvPr>
        </p:nvSpPr>
        <p:spPr>
          <a:xfrm>
            <a:off x="643191" y="609600"/>
            <a:ext cx="6573685" cy="1905000"/>
          </a:xfrm>
        </p:spPr>
        <p:txBody>
          <a:bodyPr>
            <a:normAutofit/>
          </a:bodyPr>
          <a:lstStyle/>
          <a:p>
            <a:r>
              <a:rPr lang="en-US" dirty="0"/>
              <a:t>Curtaining</a:t>
            </a:r>
          </a:p>
        </p:txBody>
      </p:sp>
      <p:sp>
        <p:nvSpPr>
          <p:cNvPr id="3" name="Content Placeholder 2">
            <a:extLst>
              <a:ext uri="{FF2B5EF4-FFF2-40B4-BE49-F238E27FC236}">
                <a16:creationId xmlns:a16="http://schemas.microsoft.com/office/drawing/2014/main" id="{509A1998-61A1-2D43-BCFE-9533D40CEB19}"/>
              </a:ext>
            </a:extLst>
          </p:cNvPr>
          <p:cNvSpPr>
            <a:spLocks noGrp="1"/>
          </p:cNvSpPr>
          <p:nvPr>
            <p:ph idx="1"/>
          </p:nvPr>
        </p:nvSpPr>
        <p:spPr>
          <a:xfrm>
            <a:off x="643192" y="2666999"/>
            <a:ext cx="6573684" cy="3216276"/>
          </a:xfrm>
        </p:spPr>
        <p:txBody>
          <a:bodyPr anchor="t">
            <a:normAutofit fontScale="92500" lnSpcReduction="10000"/>
          </a:bodyPr>
          <a:lstStyle/>
          <a:p>
            <a:r>
              <a:rPr lang="en-IN" dirty="0"/>
              <a:t>formation of wave-like or striated patterns on the surface of a material during femtosecond laser ablation. This occurs due to the uneven removal of material layers, often exacerbated by the presence of different densities or material interfaces.</a:t>
            </a:r>
          </a:p>
          <a:p>
            <a:r>
              <a:rPr lang="en-IN" dirty="0"/>
              <a:t>Curtaining can degrade the surface quality of the material being processed. This is especially problematic in precision applications where smooth and uniform surfaces are critical, such as in semiconductor fabrication or microelectromechanical systems (MEMS).</a:t>
            </a:r>
            <a:endParaRPr lang="en-US" dirty="0"/>
          </a:p>
        </p:txBody>
      </p:sp>
      <p:sp>
        <p:nvSpPr>
          <p:cNvPr id="4" name="Slide Number Placeholder 3">
            <a:extLst>
              <a:ext uri="{FF2B5EF4-FFF2-40B4-BE49-F238E27FC236}">
                <a16:creationId xmlns:a16="http://schemas.microsoft.com/office/drawing/2014/main" id="{6406A2F9-13BB-FE4B-A4A1-81C12F3FAF8C}"/>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43</a:t>
            </a:fld>
            <a:endParaRPr lang="en-US"/>
          </a:p>
        </p:txBody>
      </p:sp>
      <p:pic>
        <p:nvPicPr>
          <p:cNvPr id="5" name="Picture 4">
            <a:extLst>
              <a:ext uri="{FF2B5EF4-FFF2-40B4-BE49-F238E27FC236}">
                <a16:creationId xmlns:a16="http://schemas.microsoft.com/office/drawing/2014/main" id="{8E7B1CD7-F6C4-FF43-874A-0BB9E8F6F865}"/>
              </a:ext>
            </a:extLst>
          </p:cNvPr>
          <p:cNvPicPr>
            <a:picLocks noChangeAspect="1"/>
          </p:cNvPicPr>
          <p:nvPr/>
        </p:nvPicPr>
        <p:blipFill>
          <a:blip r:embed="rId3"/>
          <a:stretch>
            <a:fillRect/>
          </a:stretch>
        </p:blipFill>
        <p:spPr>
          <a:xfrm>
            <a:off x="7952111" y="645106"/>
            <a:ext cx="3214244"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78618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29EC1FD-6853-6847-BDE1-7C41BF5F5CB1}"/>
              </a:ext>
            </a:extLst>
          </p:cNvPr>
          <p:cNvGrpSpPr/>
          <p:nvPr/>
        </p:nvGrpSpPr>
        <p:grpSpPr>
          <a:xfrm>
            <a:off x="5015435" y="7085598"/>
            <a:ext cx="1874750" cy="1582444"/>
            <a:chOff x="9576637" y="4046029"/>
            <a:chExt cx="1874750" cy="1582444"/>
          </a:xfrm>
        </p:grpSpPr>
        <p:sp>
          <p:nvSpPr>
            <p:cNvPr id="27" name="Freeform 26">
              <a:extLst>
                <a:ext uri="{FF2B5EF4-FFF2-40B4-BE49-F238E27FC236}">
                  <a16:creationId xmlns:a16="http://schemas.microsoft.com/office/drawing/2014/main" id="{8E2372D8-4E11-1B4C-A3A7-D3038992EB1B}"/>
                </a:ext>
              </a:extLst>
            </p:cNvPr>
            <p:cNvSpPr/>
            <p:nvPr/>
          </p:nvSpPr>
          <p:spPr>
            <a:xfrm>
              <a:off x="9576637" y="4079661"/>
              <a:ext cx="1874750" cy="1548812"/>
            </a:xfrm>
            <a:custGeom>
              <a:avLst/>
              <a:gdLst>
                <a:gd name="connsiteX0" fmla="*/ 0 w 1446242"/>
                <a:gd name="connsiteY0" fmla="*/ 0 h 1134311"/>
                <a:gd name="connsiteX1" fmla="*/ 114424 w 1446242"/>
                <a:gd name="connsiteY1" fmla="*/ 55120 h 1134311"/>
                <a:gd name="connsiteX2" fmla="*/ 730988 w 1446242"/>
                <a:gd name="connsiteY2" fmla="*/ 179599 h 1134311"/>
                <a:gd name="connsiteX3" fmla="*/ 1347552 w 1446242"/>
                <a:gd name="connsiteY3" fmla="*/ 55120 h 1134311"/>
                <a:gd name="connsiteX4" fmla="*/ 1446242 w 1446242"/>
                <a:gd name="connsiteY4" fmla="*/ 7579 h 1134311"/>
                <a:gd name="connsiteX5" fmla="*/ 1445969 w 1446242"/>
                <a:gd name="connsiteY5" fmla="*/ 12989 h 1134311"/>
                <a:gd name="connsiteX6" fmla="*/ 802835 w 1446242"/>
                <a:gd name="connsiteY6" fmla="*/ 1085999 h 1134311"/>
                <a:gd name="connsiteX7" fmla="*/ 723313 w 1446242"/>
                <a:gd name="connsiteY7" fmla="*/ 1134311 h 1134311"/>
                <a:gd name="connsiteX8" fmla="*/ 643790 w 1446242"/>
                <a:gd name="connsiteY8" fmla="*/ 1085999 h 1134311"/>
                <a:gd name="connsiteX9" fmla="*/ 656 w 1446242"/>
                <a:gd name="connsiteY9" fmla="*/ 12989 h 1134311"/>
                <a:gd name="connsiteX10" fmla="*/ 0 w 1446242"/>
                <a:gd name="connsiteY10" fmla="*/ 0 h 11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242" h="1134311">
                  <a:moveTo>
                    <a:pt x="0" y="0"/>
                  </a:moveTo>
                  <a:lnTo>
                    <a:pt x="114424" y="55120"/>
                  </a:lnTo>
                  <a:cubicBezTo>
                    <a:pt x="303931" y="135275"/>
                    <a:pt x="512283" y="179599"/>
                    <a:pt x="730988" y="179599"/>
                  </a:cubicBezTo>
                  <a:cubicBezTo>
                    <a:pt x="949693" y="179599"/>
                    <a:pt x="1158045" y="135275"/>
                    <a:pt x="1347552" y="55120"/>
                  </a:cubicBezTo>
                  <a:lnTo>
                    <a:pt x="1446242" y="7579"/>
                  </a:lnTo>
                  <a:lnTo>
                    <a:pt x="1445969" y="12989"/>
                  </a:lnTo>
                  <a:cubicBezTo>
                    <a:pt x="1400617" y="459559"/>
                    <a:pt x="1156191" y="847276"/>
                    <a:pt x="802835" y="1085999"/>
                  </a:cubicBezTo>
                  <a:lnTo>
                    <a:pt x="723313" y="1134311"/>
                  </a:lnTo>
                  <a:lnTo>
                    <a:pt x="643790" y="1085999"/>
                  </a:lnTo>
                  <a:cubicBezTo>
                    <a:pt x="290434" y="847276"/>
                    <a:pt x="46008" y="459559"/>
                    <a:pt x="656" y="12989"/>
                  </a:cubicBezTo>
                  <a:lnTo>
                    <a:pt x="0"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FD15EB44-8955-774E-BF30-F4B74301320D}"/>
                </a:ext>
              </a:extLst>
            </p:cNvPr>
            <p:cNvSpPr/>
            <p:nvPr/>
          </p:nvSpPr>
          <p:spPr>
            <a:xfrm>
              <a:off x="9576637" y="4046029"/>
              <a:ext cx="1874750" cy="1548812"/>
            </a:xfrm>
            <a:custGeom>
              <a:avLst/>
              <a:gdLst>
                <a:gd name="connsiteX0" fmla="*/ 0 w 1446242"/>
                <a:gd name="connsiteY0" fmla="*/ 0 h 1134311"/>
                <a:gd name="connsiteX1" fmla="*/ 114424 w 1446242"/>
                <a:gd name="connsiteY1" fmla="*/ 55120 h 1134311"/>
                <a:gd name="connsiteX2" fmla="*/ 730988 w 1446242"/>
                <a:gd name="connsiteY2" fmla="*/ 179599 h 1134311"/>
                <a:gd name="connsiteX3" fmla="*/ 1347552 w 1446242"/>
                <a:gd name="connsiteY3" fmla="*/ 55120 h 1134311"/>
                <a:gd name="connsiteX4" fmla="*/ 1446242 w 1446242"/>
                <a:gd name="connsiteY4" fmla="*/ 7579 h 1134311"/>
                <a:gd name="connsiteX5" fmla="*/ 1445969 w 1446242"/>
                <a:gd name="connsiteY5" fmla="*/ 12989 h 1134311"/>
                <a:gd name="connsiteX6" fmla="*/ 802835 w 1446242"/>
                <a:gd name="connsiteY6" fmla="*/ 1085999 h 1134311"/>
                <a:gd name="connsiteX7" fmla="*/ 723313 w 1446242"/>
                <a:gd name="connsiteY7" fmla="*/ 1134311 h 1134311"/>
                <a:gd name="connsiteX8" fmla="*/ 643790 w 1446242"/>
                <a:gd name="connsiteY8" fmla="*/ 1085999 h 1134311"/>
                <a:gd name="connsiteX9" fmla="*/ 656 w 1446242"/>
                <a:gd name="connsiteY9" fmla="*/ 12989 h 1134311"/>
                <a:gd name="connsiteX10" fmla="*/ 0 w 1446242"/>
                <a:gd name="connsiteY10" fmla="*/ 0 h 11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242" h="1134311">
                  <a:moveTo>
                    <a:pt x="0" y="0"/>
                  </a:moveTo>
                  <a:lnTo>
                    <a:pt x="114424" y="55120"/>
                  </a:lnTo>
                  <a:cubicBezTo>
                    <a:pt x="303931" y="135275"/>
                    <a:pt x="512283" y="179599"/>
                    <a:pt x="730988" y="179599"/>
                  </a:cubicBezTo>
                  <a:cubicBezTo>
                    <a:pt x="949693" y="179599"/>
                    <a:pt x="1158045" y="135275"/>
                    <a:pt x="1347552" y="55120"/>
                  </a:cubicBezTo>
                  <a:lnTo>
                    <a:pt x="1446242" y="7579"/>
                  </a:lnTo>
                  <a:lnTo>
                    <a:pt x="1445969" y="12989"/>
                  </a:lnTo>
                  <a:cubicBezTo>
                    <a:pt x="1400617" y="459559"/>
                    <a:pt x="1156191" y="847276"/>
                    <a:pt x="802835" y="1085999"/>
                  </a:cubicBezTo>
                  <a:lnTo>
                    <a:pt x="723313" y="1134311"/>
                  </a:lnTo>
                  <a:lnTo>
                    <a:pt x="643790" y="1085999"/>
                  </a:lnTo>
                  <a:cubicBezTo>
                    <a:pt x="290434" y="847276"/>
                    <a:pt x="46008" y="459559"/>
                    <a:pt x="656" y="12989"/>
                  </a:cubicBezTo>
                  <a:lnTo>
                    <a:pt x="0" y="0"/>
                  </a:ln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CA42D807-4BBC-1348-B69E-23649F0178F3}"/>
              </a:ext>
            </a:extLst>
          </p:cNvPr>
          <p:cNvGrpSpPr/>
          <p:nvPr/>
        </p:nvGrpSpPr>
        <p:grpSpPr>
          <a:xfrm>
            <a:off x="11677829" y="-1217583"/>
            <a:ext cx="1810546" cy="1979539"/>
            <a:chOff x="8062250" y="1099770"/>
            <a:chExt cx="1810546" cy="1979539"/>
          </a:xfrm>
        </p:grpSpPr>
        <p:sp>
          <p:nvSpPr>
            <p:cNvPr id="24" name="Freeform 23">
              <a:extLst>
                <a:ext uri="{FF2B5EF4-FFF2-40B4-BE49-F238E27FC236}">
                  <a16:creationId xmlns:a16="http://schemas.microsoft.com/office/drawing/2014/main" id="{C9D25622-BBD0-8F41-94FC-32FC9074F391}"/>
                </a:ext>
              </a:extLst>
            </p:cNvPr>
            <p:cNvSpPr/>
            <p:nvPr/>
          </p:nvSpPr>
          <p:spPr>
            <a:xfrm>
              <a:off x="8062251" y="1099770"/>
              <a:ext cx="1810545" cy="1979539"/>
            </a:xfrm>
            <a:custGeom>
              <a:avLst/>
              <a:gdLst>
                <a:gd name="connsiteX0" fmla="*/ 643313 w 1396712"/>
                <a:gd name="connsiteY0" fmla="*/ 0 h 1449764"/>
                <a:gd name="connsiteX1" fmla="*/ 1346862 w 1396712"/>
                <a:gd name="connsiteY1" fmla="*/ 178145 h 1449764"/>
                <a:gd name="connsiteX2" fmla="*/ 1396655 w 1396712"/>
                <a:gd name="connsiteY2" fmla="*/ 208395 h 1449764"/>
                <a:gd name="connsiteX3" fmla="*/ 1396712 w 1396712"/>
                <a:gd name="connsiteY3" fmla="*/ 209522 h 1449764"/>
                <a:gd name="connsiteX4" fmla="*/ 745958 w 1396712"/>
                <a:gd name="connsiteY4" fmla="*/ 1433444 h 1449764"/>
                <a:gd name="connsiteX5" fmla="*/ 719094 w 1396712"/>
                <a:gd name="connsiteY5" fmla="*/ 1449764 h 1449764"/>
                <a:gd name="connsiteX6" fmla="*/ 712241 w 1396712"/>
                <a:gd name="connsiteY6" fmla="*/ 1314045 h 1449764"/>
                <a:gd name="connsiteX7" fmla="*/ 22048 w 1396712"/>
                <a:gd name="connsiteY7" fmla="*/ 162522 h 1449764"/>
                <a:gd name="connsiteX8" fmla="*/ 0 w 1396712"/>
                <a:gd name="connsiteY8" fmla="*/ 149128 h 1449764"/>
                <a:gd name="connsiteX9" fmla="*/ 68787 w 1396712"/>
                <a:gd name="connsiteY9" fmla="*/ 115991 h 1449764"/>
                <a:gd name="connsiteX10" fmla="*/ 643313 w 1396712"/>
                <a:gd name="connsiteY10" fmla="*/ 0 h 14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712" h="1449764">
                  <a:moveTo>
                    <a:pt x="643313" y="0"/>
                  </a:moveTo>
                  <a:cubicBezTo>
                    <a:pt x="898054" y="0"/>
                    <a:pt x="1137723" y="64534"/>
                    <a:pt x="1346862" y="178145"/>
                  </a:cubicBezTo>
                  <a:lnTo>
                    <a:pt x="1396655" y="208395"/>
                  </a:lnTo>
                  <a:lnTo>
                    <a:pt x="1396712" y="209522"/>
                  </a:lnTo>
                  <a:cubicBezTo>
                    <a:pt x="1396712" y="719005"/>
                    <a:pt x="1138576" y="1168197"/>
                    <a:pt x="745958" y="1433444"/>
                  </a:cubicBezTo>
                  <a:lnTo>
                    <a:pt x="719094" y="1449764"/>
                  </a:lnTo>
                  <a:lnTo>
                    <a:pt x="712241" y="1314045"/>
                  </a:lnTo>
                  <a:cubicBezTo>
                    <a:pt x="663571" y="834800"/>
                    <a:pt x="401261" y="418713"/>
                    <a:pt x="22048" y="162522"/>
                  </a:cubicBezTo>
                  <a:lnTo>
                    <a:pt x="0" y="149128"/>
                  </a:lnTo>
                  <a:lnTo>
                    <a:pt x="68787" y="115991"/>
                  </a:lnTo>
                  <a:cubicBezTo>
                    <a:pt x="245374" y="41302"/>
                    <a:pt x="439520" y="0"/>
                    <a:pt x="643313" y="0"/>
                  </a:cubicBez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9225D4A-2DAB-7D4C-9D56-84D5D0C98C1C}"/>
                </a:ext>
              </a:extLst>
            </p:cNvPr>
            <p:cNvSpPr/>
            <p:nvPr/>
          </p:nvSpPr>
          <p:spPr>
            <a:xfrm>
              <a:off x="8062250" y="1099770"/>
              <a:ext cx="1810545" cy="1979539"/>
            </a:xfrm>
            <a:custGeom>
              <a:avLst/>
              <a:gdLst>
                <a:gd name="connsiteX0" fmla="*/ 643313 w 1396712"/>
                <a:gd name="connsiteY0" fmla="*/ 0 h 1449764"/>
                <a:gd name="connsiteX1" fmla="*/ 1346862 w 1396712"/>
                <a:gd name="connsiteY1" fmla="*/ 178145 h 1449764"/>
                <a:gd name="connsiteX2" fmla="*/ 1396655 w 1396712"/>
                <a:gd name="connsiteY2" fmla="*/ 208395 h 1449764"/>
                <a:gd name="connsiteX3" fmla="*/ 1396712 w 1396712"/>
                <a:gd name="connsiteY3" fmla="*/ 209522 h 1449764"/>
                <a:gd name="connsiteX4" fmla="*/ 745958 w 1396712"/>
                <a:gd name="connsiteY4" fmla="*/ 1433444 h 1449764"/>
                <a:gd name="connsiteX5" fmla="*/ 719094 w 1396712"/>
                <a:gd name="connsiteY5" fmla="*/ 1449764 h 1449764"/>
                <a:gd name="connsiteX6" fmla="*/ 712241 w 1396712"/>
                <a:gd name="connsiteY6" fmla="*/ 1314045 h 1449764"/>
                <a:gd name="connsiteX7" fmla="*/ 22048 w 1396712"/>
                <a:gd name="connsiteY7" fmla="*/ 162522 h 1449764"/>
                <a:gd name="connsiteX8" fmla="*/ 0 w 1396712"/>
                <a:gd name="connsiteY8" fmla="*/ 149128 h 1449764"/>
                <a:gd name="connsiteX9" fmla="*/ 68787 w 1396712"/>
                <a:gd name="connsiteY9" fmla="*/ 115991 h 1449764"/>
                <a:gd name="connsiteX10" fmla="*/ 643313 w 1396712"/>
                <a:gd name="connsiteY10" fmla="*/ 0 h 14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712" h="1449764">
                  <a:moveTo>
                    <a:pt x="643313" y="0"/>
                  </a:moveTo>
                  <a:cubicBezTo>
                    <a:pt x="898054" y="0"/>
                    <a:pt x="1137723" y="64534"/>
                    <a:pt x="1346862" y="178145"/>
                  </a:cubicBezTo>
                  <a:lnTo>
                    <a:pt x="1396655" y="208395"/>
                  </a:lnTo>
                  <a:lnTo>
                    <a:pt x="1396712" y="209522"/>
                  </a:lnTo>
                  <a:cubicBezTo>
                    <a:pt x="1396712" y="719005"/>
                    <a:pt x="1138576" y="1168197"/>
                    <a:pt x="745958" y="1433444"/>
                  </a:cubicBezTo>
                  <a:lnTo>
                    <a:pt x="719094" y="1449764"/>
                  </a:lnTo>
                  <a:lnTo>
                    <a:pt x="712241" y="1314045"/>
                  </a:lnTo>
                  <a:cubicBezTo>
                    <a:pt x="663571" y="834800"/>
                    <a:pt x="401261" y="418713"/>
                    <a:pt x="22048" y="162522"/>
                  </a:cubicBezTo>
                  <a:lnTo>
                    <a:pt x="0" y="149128"/>
                  </a:lnTo>
                  <a:lnTo>
                    <a:pt x="68787" y="115991"/>
                  </a:lnTo>
                  <a:cubicBezTo>
                    <a:pt x="245374" y="41302"/>
                    <a:pt x="439520" y="0"/>
                    <a:pt x="643313" y="0"/>
                  </a:cubicBez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3" name="Group 22">
            <a:extLst>
              <a:ext uri="{FF2B5EF4-FFF2-40B4-BE49-F238E27FC236}">
                <a16:creationId xmlns:a16="http://schemas.microsoft.com/office/drawing/2014/main" id="{D54AFE41-CC2D-374A-B96A-C3599F306EE0}"/>
              </a:ext>
            </a:extLst>
          </p:cNvPr>
          <p:cNvGrpSpPr/>
          <p:nvPr/>
        </p:nvGrpSpPr>
        <p:grpSpPr>
          <a:xfrm>
            <a:off x="-1461859" y="-959706"/>
            <a:ext cx="1752015" cy="1919412"/>
            <a:chOff x="820979" y="2780659"/>
            <a:chExt cx="1752015" cy="1919412"/>
          </a:xfrm>
        </p:grpSpPr>
        <p:sp>
          <p:nvSpPr>
            <p:cNvPr id="18" name="Freeform 17">
              <a:extLst>
                <a:ext uri="{FF2B5EF4-FFF2-40B4-BE49-F238E27FC236}">
                  <a16:creationId xmlns:a16="http://schemas.microsoft.com/office/drawing/2014/main" id="{1E8199DB-DBC7-EA45-954E-39F194F9AA1A}"/>
                </a:ext>
              </a:extLst>
            </p:cNvPr>
            <p:cNvSpPr/>
            <p:nvPr/>
          </p:nvSpPr>
          <p:spPr>
            <a:xfrm>
              <a:off x="820979" y="2791470"/>
              <a:ext cx="1728261" cy="1908601"/>
            </a:xfrm>
            <a:custGeom>
              <a:avLst/>
              <a:gdLst>
                <a:gd name="connsiteX0" fmla="*/ 707154 w 1333236"/>
                <a:gd name="connsiteY0" fmla="*/ 0 h 1397811"/>
                <a:gd name="connsiteX1" fmla="*/ 1281680 w 1333236"/>
                <a:gd name="connsiteY1" fmla="*/ 115991 h 1397811"/>
                <a:gd name="connsiteX2" fmla="*/ 1333236 w 1333236"/>
                <a:gd name="connsiteY2" fmla="*/ 140827 h 1397811"/>
                <a:gd name="connsiteX3" fmla="*/ 1297525 w 1333236"/>
                <a:gd name="connsiteY3" fmla="*/ 162522 h 1397811"/>
                <a:gd name="connsiteX4" fmla="*/ 607332 w 1333236"/>
                <a:gd name="connsiteY4" fmla="*/ 1314045 h 1397811"/>
                <a:gd name="connsiteX5" fmla="*/ 603102 w 1333236"/>
                <a:gd name="connsiteY5" fmla="*/ 1397811 h 1397811"/>
                <a:gd name="connsiteX6" fmla="*/ 537127 w 1333236"/>
                <a:gd name="connsiteY6" fmla="*/ 1348475 h 1397811"/>
                <a:gd name="connsiteX7" fmla="*/ 0 w 1333236"/>
                <a:gd name="connsiteY7" fmla="*/ 209522 h 1397811"/>
                <a:gd name="connsiteX8" fmla="*/ 1520 w 1333236"/>
                <a:gd name="connsiteY8" fmla="*/ 179412 h 1397811"/>
                <a:gd name="connsiteX9" fmla="*/ 3605 w 1333236"/>
                <a:gd name="connsiteY9" fmla="*/ 178145 h 1397811"/>
                <a:gd name="connsiteX10" fmla="*/ 707154 w 1333236"/>
                <a:gd name="connsiteY10" fmla="*/ 0 h 139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236" h="1397811">
                  <a:moveTo>
                    <a:pt x="707154" y="0"/>
                  </a:moveTo>
                  <a:cubicBezTo>
                    <a:pt x="910947" y="0"/>
                    <a:pt x="1105094" y="41302"/>
                    <a:pt x="1281680" y="115991"/>
                  </a:cubicBezTo>
                  <a:lnTo>
                    <a:pt x="1333236" y="140827"/>
                  </a:lnTo>
                  <a:lnTo>
                    <a:pt x="1297525" y="162522"/>
                  </a:lnTo>
                  <a:cubicBezTo>
                    <a:pt x="918313" y="418713"/>
                    <a:pt x="656002" y="834800"/>
                    <a:pt x="607332" y="1314045"/>
                  </a:cubicBezTo>
                  <a:lnTo>
                    <a:pt x="603102" y="1397811"/>
                  </a:lnTo>
                  <a:lnTo>
                    <a:pt x="537127" y="1348475"/>
                  </a:lnTo>
                  <a:cubicBezTo>
                    <a:pt x="209090" y="1077755"/>
                    <a:pt x="0" y="668056"/>
                    <a:pt x="0" y="209522"/>
                  </a:cubicBezTo>
                  <a:lnTo>
                    <a:pt x="1520" y="179412"/>
                  </a:lnTo>
                  <a:lnTo>
                    <a:pt x="3605" y="178145"/>
                  </a:lnTo>
                  <a:cubicBezTo>
                    <a:pt x="212744" y="64534"/>
                    <a:pt x="452413" y="0"/>
                    <a:pt x="707154" y="0"/>
                  </a:cubicBez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60044CAC-DBEC-C44D-9CCE-14176E10A6AD}"/>
                </a:ext>
              </a:extLst>
            </p:cNvPr>
            <p:cNvSpPr/>
            <p:nvPr/>
          </p:nvSpPr>
          <p:spPr>
            <a:xfrm>
              <a:off x="844733" y="2780659"/>
              <a:ext cx="1728261" cy="1908601"/>
            </a:xfrm>
            <a:custGeom>
              <a:avLst/>
              <a:gdLst>
                <a:gd name="connsiteX0" fmla="*/ 707154 w 1333236"/>
                <a:gd name="connsiteY0" fmla="*/ 0 h 1397811"/>
                <a:gd name="connsiteX1" fmla="*/ 1281680 w 1333236"/>
                <a:gd name="connsiteY1" fmla="*/ 115991 h 1397811"/>
                <a:gd name="connsiteX2" fmla="*/ 1333236 w 1333236"/>
                <a:gd name="connsiteY2" fmla="*/ 140827 h 1397811"/>
                <a:gd name="connsiteX3" fmla="*/ 1297525 w 1333236"/>
                <a:gd name="connsiteY3" fmla="*/ 162522 h 1397811"/>
                <a:gd name="connsiteX4" fmla="*/ 607332 w 1333236"/>
                <a:gd name="connsiteY4" fmla="*/ 1314045 h 1397811"/>
                <a:gd name="connsiteX5" fmla="*/ 603102 w 1333236"/>
                <a:gd name="connsiteY5" fmla="*/ 1397811 h 1397811"/>
                <a:gd name="connsiteX6" fmla="*/ 537127 w 1333236"/>
                <a:gd name="connsiteY6" fmla="*/ 1348475 h 1397811"/>
                <a:gd name="connsiteX7" fmla="*/ 0 w 1333236"/>
                <a:gd name="connsiteY7" fmla="*/ 209522 h 1397811"/>
                <a:gd name="connsiteX8" fmla="*/ 1520 w 1333236"/>
                <a:gd name="connsiteY8" fmla="*/ 179412 h 1397811"/>
                <a:gd name="connsiteX9" fmla="*/ 3605 w 1333236"/>
                <a:gd name="connsiteY9" fmla="*/ 178145 h 1397811"/>
                <a:gd name="connsiteX10" fmla="*/ 707154 w 1333236"/>
                <a:gd name="connsiteY10" fmla="*/ 0 h 139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236" h="1397811">
                  <a:moveTo>
                    <a:pt x="707154" y="0"/>
                  </a:moveTo>
                  <a:cubicBezTo>
                    <a:pt x="910947" y="0"/>
                    <a:pt x="1105094" y="41302"/>
                    <a:pt x="1281680" y="115991"/>
                  </a:cubicBezTo>
                  <a:lnTo>
                    <a:pt x="1333236" y="140827"/>
                  </a:lnTo>
                  <a:lnTo>
                    <a:pt x="1297525" y="162522"/>
                  </a:lnTo>
                  <a:cubicBezTo>
                    <a:pt x="918313" y="418713"/>
                    <a:pt x="656002" y="834800"/>
                    <a:pt x="607332" y="1314045"/>
                  </a:cubicBezTo>
                  <a:lnTo>
                    <a:pt x="603102" y="1397811"/>
                  </a:lnTo>
                  <a:lnTo>
                    <a:pt x="537127" y="1348475"/>
                  </a:lnTo>
                  <a:cubicBezTo>
                    <a:pt x="209090" y="1077755"/>
                    <a:pt x="0" y="668056"/>
                    <a:pt x="0" y="209522"/>
                  </a:cubicBezTo>
                  <a:lnTo>
                    <a:pt x="1520" y="179412"/>
                  </a:lnTo>
                  <a:lnTo>
                    <a:pt x="3605" y="178145"/>
                  </a:lnTo>
                  <a:cubicBezTo>
                    <a:pt x="212744" y="64534"/>
                    <a:pt x="452413" y="0"/>
                    <a:pt x="707154" y="0"/>
                  </a:cubicBez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ECC0B746-6DA0-EB4A-BCAB-0FC7A2303E58}"/>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5" name="Freeform 4">
            <a:extLst>
              <a:ext uri="{FF2B5EF4-FFF2-40B4-BE49-F238E27FC236}">
                <a16:creationId xmlns:a16="http://schemas.microsoft.com/office/drawing/2014/main" id="{0B7EE8E7-A354-C543-8460-135F80E27F3F}"/>
              </a:ext>
            </a:extLst>
          </p:cNvPr>
          <p:cNvSpPr/>
          <p:nvPr/>
        </p:nvSpPr>
        <p:spPr>
          <a:xfrm>
            <a:off x="4223335" y="-2142191"/>
            <a:ext cx="3806757" cy="1849217"/>
          </a:xfrm>
          <a:custGeom>
            <a:avLst/>
            <a:gdLst>
              <a:gd name="connsiteX0" fmla="*/ 1466798 w 2936654"/>
              <a:gd name="connsiteY0" fmla="*/ 0 h 1354320"/>
              <a:gd name="connsiteX1" fmla="*/ 2935178 w 2936654"/>
              <a:gd name="connsiteY1" fmla="*/ 1325088 h 1354320"/>
              <a:gd name="connsiteX2" fmla="*/ 2936654 w 2936654"/>
              <a:gd name="connsiteY2" fmla="*/ 1354320 h 1354320"/>
              <a:gd name="connsiteX3" fmla="*/ 2928980 w 2936654"/>
              <a:gd name="connsiteY3" fmla="*/ 1349658 h 1354320"/>
              <a:gd name="connsiteX4" fmla="*/ 2173952 w 2936654"/>
              <a:gd name="connsiteY4" fmla="*/ 1158478 h 1354320"/>
              <a:gd name="connsiteX5" fmla="*/ 1557388 w 2936654"/>
              <a:gd name="connsiteY5" fmla="*/ 1282957 h 1354320"/>
              <a:gd name="connsiteX6" fmla="*/ 1428229 w 2936654"/>
              <a:gd name="connsiteY6" fmla="*/ 1345176 h 1354320"/>
              <a:gd name="connsiteX7" fmla="*/ 1299069 w 2936654"/>
              <a:gd name="connsiteY7" fmla="*/ 1282957 h 1354320"/>
              <a:gd name="connsiteX8" fmla="*/ 682505 w 2936654"/>
              <a:gd name="connsiteY8" fmla="*/ 1158478 h 1354320"/>
              <a:gd name="connsiteX9" fmla="*/ 65941 w 2936654"/>
              <a:gd name="connsiteY9" fmla="*/ 1282957 h 1354320"/>
              <a:gd name="connsiteX10" fmla="*/ 0 w 2936654"/>
              <a:gd name="connsiteY10" fmla="*/ 1314722 h 1354320"/>
              <a:gd name="connsiteX11" fmla="*/ 20785 w 2936654"/>
              <a:gd name="connsiteY11" fmla="*/ 1178535 h 1354320"/>
              <a:gd name="connsiteX12" fmla="*/ 1466798 w 2936654"/>
              <a:gd name="connsiteY12" fmla="*/ 0 h 135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6654" h="1354320">
                <a:moveTo>
                  <a:pt x="1466798" y="0"/>
                </a:moveTo>
                <a:cubicBezTo>
                  <a:pt x="2231022" y="0"/>
                  <a:pt x="2859592" y="580806"/>
                  <a:pt x="2935178" y="1325088"/>
                </a:cubicBezTo>
                <a:lnTo>
                  <a:pt x="2936654" y="1354320"/>
                </a:lnTo>
                <a:lnTo>
                  <a:pt x="2928980" y="1349658"/>
                </a:lnTo>
                <a:cubicBezTo>
                  <a:pt x="2704539" y="1227734"/>
                  <a:pt x="2447333" y="1158478"/>
                  <a:pt x="2173952" y="1158478"/>
                </a:cubicBezTo>
                <a:cubicBezTo>
                  <a:pt x="1955247" y="1158478"/>
                  <a:pt x="1746895" y="1202802"/>
                  <a:pt x="1557388" y="1282957"/>
                </a:cubicBezTo>
                <a:lnTo>
                  <a:pt x="1428229" y="1345176"/>
                </a:lnTo>
                <a:lnTo>
                  <a:pt x="1299069" y="1282957"/>
                </a:lnTo>
                <a:cubicBezTo>
                  <a:pt x="1109562" y="1202802"/>
                  <a:pt x="901210" y="1158478"/>
                  <a:pt x="682505" y="1158478"/>
                </a:cubicBezTo>
                <a:cubicBezTo>
                  <a:pt x="463800" y="1158478"/>
                  <a:pt x="255448" y="1202802"/>
                  <a:pt x="65941" y="1282957"/>
                </a:cubicBezTo>
                <a:lnTo>
                  <a:pt x="0" y="1314722"/>
                </a:lnTo>
                <a:lnTo>
                  <a:pt x="20785" y="1178535"/>
                </a:lnTo>
                <a:cubicBezTo>
                  <a:pt x="158416" y="505946"/>
                  <a:pt x="753523" y="0"/>
                  <a:pt x="1466798" y="0"/>
                </a:cubicBezTo>
                <a:close/>
              </a:path>
            </a:pathLst>
          </a:custGeom>
          <a:solidFill>
            <a:srgbClr val="7030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p>
        </p:txBody>
      </p:sp>
      <p:sp>
        <p:nvSpPr>
          <p:cNvPr id="9" name="Freeform 8">
            <a:extLst>
              <a:ext uri="{FF2B5EF4-FFF2-40B4-BE49-F238E27FC236}">
                <a16:creationId xmlns:a16="http://schemas.microsoft.com/office/drawing/2014/main" id="{8A8B7E4F-A7AB-CE42-B8E4-4453BEAE35A9}"/>
              </a:ext>
            </a:extLst>
          </p:cNvPr>
          <p:cNvSpPr/>
          <p:nvPr/>
        </p:nvSpPr>
        <p:spPr>
          <a:xfrm>
            <a:off x="-1948305" y="5204546"/>
            <a:ext cx="2724909" cy="3683377"/>
          </a:xfrm>
          <a:custGeom>
            <a:avLst/>
            <a:gdLst>
              <a:gd name="connsiteX0" fmla="*/ 647664 w 2102082"/>
              <a:gd name="connsiteY0" fmla="*/ 0 h 2697612"/>
              <a:gd name="connsiteX1" fmla="*/ 653577 w 2102082"/>
              <a:gd name="connsiteY1" fmla="*/ 117089 h 2697612"/>
              <a:gd name="connsiteX2" fmla="*/ 1343770 w 2102082"/>
              <a:gd name="connsiteY2" fmla="*/ 1268612 h 2697612"/>
              <a:gd name="connsiteX3" fmla="*/ 1371215 w 2102082"/>
              <a:gd name="connsiteY3" fmla="*/ 1285286 h 2697612"/>
              <a:gd name="connsiteX4" fmla="*/ 1376178 w 2102082"/>
              <a:gd name="connsiteY4" fmla="*/ 1383567 h 2697612"/>
              <a:gd name="connsiteX5" fmla="*/ 2066371 w 2102082"/>
              <a:gd name="connsiteY5" fmla="*/ 2535090 h 2697612"/>
              <a:gd name="connsiteX6" fmla="*/ 2102082 w 2102082"/>
              <a:gd name="connsiteY6" fmla="*/ 2556785 h 2697612"/>
              <a:gd name="connsiteX7" fmla="*/ 2050526 w 2102082"/>
              <a:gd name="connsiteY7" fmla="*/ 2581621 h 2697612"/>
              <a:gd name="connsiteX8" fmla="*/ 1476000 w 2102082"/>
              <a:gd name="connsiteY8" fmla="*/ 2697612 h 2697612"/>
              <a:gd name="connsiteX9" fmla="*/ 0 w 2102082"/>
              <a:gd name="connsiteY9" fmla="*/ 1221612 h 2697612"/>
              <a:gd name="connsiteX10" fmla="*/ 537127 w 2102082"/>
              <a:gd name="connsiteY10" fmla="*/ 82659 h 2697612"/>
              <a:gd name="connsiteX11" fmla="*/ 647664 w 2102082"/>
              <a:gd name="connsiteY11" fmla="*/ 0 h 26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2082" h="2697612">
                <a:moveTo>
                  <a:pt x="647664" y="0"/>
                </a:moveTo>
                <a:lnTo>
                  <a:pt x="653577" y="117089"/>
                </a:lnTo>
                <a:cubicBezTo>
                  <a:pt x="702247" y="596334"/>
                  <a:pt x="964557" y="1012421"/>
                  <a:pt x="1343770" y="1268612"/>
                </a:cubicBezTo>
                <a:lnTo>
                  <a:pt x="1371215" y="1285286"/>
                </a:lnTo>
                <a:lnTo>
                  <a:pt x="1376178" y="1383567"/>
                </a:lnTo>
                <a:cubicBezTo>
                  <a:pt x="1424848" y="1862812"/>
                  <a:pt x="1687159" y="2278899"/>
                  <a:pt x="2066371" y="2535090"/>
                </a:cubicBezTo>
                <a:lnTo>
                  <a:pt x="2102082" y="2556785"/>
                </a:lnTo>
                <a:lnTo>
                  <a:pt x="2050526" y="2581621"/>
                </a:lnTo>
                <a:cubicBezTo>
                  <a:pt x="1873940" y="2656310"/>
                  <a:pt x="1679793" y="2697612"/>
                  <a:pt x="1476000" y="2697612"/>
                </a:cubicBezTo>
                <a:cubicBezTo>
                  <a:pt x="660828" y="2697612"/>
                  <a:pt x="0" y="2036784"/>
                  <a:pt x="0" y="1221612"/>
                </a:cubicBezTo>
                <a:cubicBezTo>
                  <a:pt x="0" y="763078"/>
                  <a:pt x="209090" y="353379"/>
                  <a:pt x="537127" y="82659"/>
                </a:cubicBezTo>
                <a:lnTo>
                  <a:pt x="647664" y="0"/>
                </a:lnTo>
                <a:close/>
              </a:path>
            </a:pathLst>
          </a:custGeom>
          <a:solidFill>
            <a:srgbClr val="3A889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67A1BD51-509B-CD40-9969-9DE12E14C033}"/>
              </a:ext>
            </a:extLst>
          </p:cNvPr>
          <p:cNvSpPr/>
          <p:nvPr/>
        </p:nvSpPr>
        <p:spPr>
          <a:xfrm>
            <a:off x="11434489" y="5075004"/>
            <a:ext cx="2747246" cy="3668273"/>
          </a:xfrm>
          <a:custGeom>
            <a:avLst/>
            <a:gdLst>
              <a:gd name="connsiteX0" fmla="*/ 1486441 w 2119313"/>
              <a:gd name="connsiteY0" fmla="*/ 0 h 2686550"/>
              <a:gd name="connsiteX1" fmla="*/ 1582186 w 2119313"/>
              <a:gd name="connsiteY1" fmla="*/ 71597 h 2686550"/>
              <a:gd name="connsiteX2" fmla="*/ 2119313 w 2119313"/>
              <a:gd name="connsiteY2" fmla="*/ 1210550 h 2686550"/>
              <a:gd name="connsiteX3" fmla="*/ 643313 w 2119313"/>
              <a:gd name="connsiteY3" fmla="*/ 2686550 h 2686550"/>
              <a:gd name="connsiteX4" fmla="*/ 68787 w 2119313"/>
              <a:gd name="connsiteY4" fmla="*/ 2570559 h 2686550"/>
              <a:gd name="connsiteX5" fmla="*/ 0 w 2119313"/>
              <a:gd name="connsiteY5" fmla="*/ 2537423 h 2686550"/>
              <a:gd name="connsiteX6" fmla="*/ 22048 w 2119313"/>
              <a:gd name="connsiteY6" fmla="*/ 2524028 h 2686550"/>
              <a:gd name="connsiteX7" fmla="*/ 712241 w 2119313"/>
              <a:gd name="connsiteY7" fmla="*/ 1372505 h 2686550"/>
              <a:gd name="connsiteX8" fmla="*/ 715740 w 2119313"/>
              <a:gd name="connsiteY8" fmla="*/ 1303207 h 2686550"/>
              <a:gd name="connsiteX9" fmla="*/ 790894 w 2119313"/>
              <a:gd name="connsiteY9" fmla="*/ 1257550 h 2686550"/>
              <a:gd name="connsiteX10" fmla="*/ 1481087 w 2119313"/>
              <a:gd name="connsiteY10" fmla="*/ 106027 h 2686550"/>
              <a:gd name="connsiteX11" fmla="*/ 1486441 w 2119313"/>
              <a:gd name="connsiteY11" fmla="*/ 0 h 26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9313" h="2686550">
                <a:moveTo>
                  <a:pt x="1486441" y="0"/>
                </a:moveTo>
                <a:lnTo>
                  <a:pt x="1582186" y="71597"/>
                </a:lnTo>
                <a:cubicBezTo>
                  <a:pt x="1910223" y="342317"/>
                  <a:pt x="2119313" y="752016"/>
                  <a:pt x="2119313" y="1210550"/>
                </a:cubicBezTo>
                <a:cubicBezTo>
                  <a:pt x="2119313" y="2025722"/>
                  <a:pt x="1458485" y="2686550"/>
                  <a:pt x="643313" y="2686550"/>
                </a:cubicBezTo>
                <a:cubicBezTo>
                  <a:pt x="439520" y="2686550"/>
                  <a:pt x="245374" y="2645248"/>
                  <a:pt x="68787" y="2570559"/>
                </a:cubicBezTo>
                <a:lnTo>
                  <a:pt x="0" y="2537423"/>
                </a:lnTo>
                <a:lnTo>
                  <a:pt x="22048" y="2524028"/>
                </a:lnTo>
                <a:cubicBezTo>
                  <a:pt x="401261" y="2267837"/>
                  <a:pt x="663571" y="1851750"/>
                  <a:pt x="712241" y="1372505"/>
                </a:cubicBezTo>
                <a:lnTo>
                  <a:pt x="715740" y="1303207"/>
                </a:lnTo>
                <a:lnTo>
                  <a:pt x="790894" y="1257550"/>
                </a:lnTo>
                <a:cubicBezTo>
                  <a:pt x="1170107" y="1001359"/>
                  <a:pt x="1432417" y="585272"/>
                  <a:pt x="1481087" y="106027"/>
                </a:cubicBezTo>
                <a:lnTo>
                  <a:pt x="1486441" y="0"/>
                </a:lnTo>
                <a:close/>
              </a:path>
            </a:pathLst>
          </a:cu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0" name="Group 29">
            <a:extLst>
              <a:ext uri="{FF2B5EF4-FFF2-40B4-BE49-F238E27FC236}">
                <a16:creationId xmlns:a16="http://schemas.microsoft.com/office/drawing/2014/main" id="{F2E45801-67EA-7441-92FC-88E6A49DF7D5}"/>
              </a:ext>
            </a:extLst>
          </p:cNvPr>
          <p:cNvGrpSpPr/>
          <p:nvPr/>
        </p:nvGrpSpPr>
        <p:grpSpPr>
          <a:xfrm>
            <a:off x="12288434" y="2189732"/>
            <a:ext cx="1893302" cy="2028106"/>
            <a:chOff x="7983309" y="140209"/>
            <a:chExt cx="1893302" cy="2028106"/>
          </a:xfrm>
        </p:grpSpPr>
        <p:sp>
          <p:nvSpPr>
            <p:cNvPr id="31" name="Freeform 30">
              <a:extLst>
                <a:ext uri="{FF2B5EF4-FFF2-40B4-BE49-F238E27FC236}">
                  <a16:creationId xmlns:a16="http://schemas.microsoft.com/office/drawing/2014/main" id="{77017614-8996-3349-94F5-AA84F62F89FF}"/>
                </a:ext>
              </a:extLst>
            </p:cNvPr>
            <p:cNvSpPr/>
            <p:nvPr/>
          </p:nvSpPr>
          <p:spPr>
            <a:xfrm>
              <a:off x="7983310" y="140209"/>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sp>
          <p:nvSpPr>
            <p:cNvPr id="32" name="Freeform 31">
              <a:extLst>
                <a:ext uri="{FF2B5EF4-FFF2-40B4-BE49-F238E27FC236}">
                  <a16:creationId xmlns:a16="http://schemas.microsoft.com/office/drawing/2014/main" id="{366E8AE1-CA11-9944-B69C-E06886F759EF}"/>
                </a:ext>
              </a:extLst>
            </p:cNvPr>
            <p:cNvSpPr/>
            <p:nvPr/>
          </p:nvSpPr>
          <p:spPr>
            <a:xfrm>
              <a:off x="7983310" y="141876"/>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sp>
          <p:nvSpPr>
            <p:cNvPr id="33" name="Freeform 32">
              <a:extLst>
                <a:ext uri="{FF2B5EF4-FFF2-40B4-BE49-F238E27FC236}">
                  <a16:creationId xmlns:a16="http://schemas.microsoft.com/office/drawing/2014/main" id="{16420ADD-B509-F94D-A5D8-77B4FA33530E}"/>
                </a:ext>
              </a:extLst>
            </p:cNvPr>
            <p:cNvSpPr/>
            <p:nvPr/>
          </p:nvSpPr>
          <p:spPr>
            <a:xfrm>
              <a:off x="7983309" y="145095"/>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grpSp>
      <p:sp>
        <p:nvSpPr>
          <p:cNvPr id="34" name="TextBox 33">
            <a:extLst>
              <a:ext uri="{FF2B5EF4-FFF2-40B4-BE49-F238E27FC236}">
                <a16:creationId xmlns:a16="http://schemas.microsoft.com/office/drawing/2014/main" id="{DDE40851-3F17-804A-85FA-A9E80CF7CF89}"/>
              </a:ext>
            </a:extLst>
          </p:cNvPr>
          <p:cNvSpPr txBox="1"/>
          <p:nvPr/>
        </p:nvSpPr>
        <p:spPr>
          <a:xfrm>
            <a:off x="1389133" y="2877945"/>
            <a:ext cx="9981882" cy="523220"/>
          </a:xfrm>
          <a:prstGeom prst="rect">
            <a:avLst/>
          </a:prstGeom>
          <a:noFill/>
        </p:spPr>
        <p:txBody>
          <a:bodyPr wrap="square" rtlCol="0">
            <a:spAutoFit/>
          </a:bodyPr>
          <a:lstStyle/>
          <a:p>
            <a:r>
              <a:rPr lang="en-US" sz="2800" dirty="0"/>
              <a:t>Femtosecond Laser vs Alternative Fabrication Processes</a:t>
            </a:r>
          </a:p>
        </p:txBody>
      </p:sp>
    </p:spTree>
    <p:extLst>
      <p:ext uri="{BB962C8B-B14F-4D97-AF65-F5344CB8AC3E}">
        <p14:creationId xmlns:p14="http://schemas.microsoft.com/office/powerpoint/2010/main" val="63289561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A2AA502-9000-F44A-9D83-638DDAEEBED9}"/>
              </a:ext>
            </a:extLst>
          </p:cNvPr>
          <p:cNvGrpSpPr/>
          <p:nvPr/>
        </p:nvGrpSpPr>
        <p:grpSpPr>
          <a:xfrm>
            <a:off x="4984809" y="2490674"/>
            <a:ext cx="1893302" cy="2028106"/>
            <a:chOff x="7983309" y="140209"/>
            <a:chExt cx="1893302" cy="2028106"/>
          </a:xfrm>
        </p:grpSpPr>
        <p:sp>
          <p:nvSpPr>
            <p:cNvPr id="32" name="Freeform 31">
              <a:extLst>
                <a:ext uri="{FF2B5EF4-FFF2-40B4-BE49-F238E27FC236}">
                  <a16:creationId xmlns:a16="http://schemas.microsoft.com/office/drawing/2014/main" id="{C4D0E77A-35A0-7948-B16E-14512969726C}"/>
                </a:ext>
              </a:extLst>
            </p:cNvPr>
            <p:cNvSpPr/>
            <p:nvPr/>
          </p:nvSpPr>
          <p:spPr>
            <a:xfrm>
              <a:off x="7983310" y="140209"/>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sp>
          <p:nvSpPr>
            <p:cNvPr id="33" name="Freeform 32">
              <a:extLst>
                <a:ext uri="{FF2B5EF4-FFF2-40B4-BE49-F238E27FC236}">
                  <a16:creationId xmlns:a16="http://schemas.microsoft.com/office/drawing/2014/main" id="{49142ADE-2A1C-0B49-8373-3D6B082F127E}"/>
                </a:ext>
              </a:extLst>
            </p:cNvPr>
            <p:cNvSpPr/>
            <p:nvPr/>
          </p:nvSpPr>
          <p:spPr>
            <a:xfrm>
              <a:off x="7983310" y="141876"/>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sp>
          <p:nvSpPr>
            <p:cNvPr id="34" name="Freeform 33">
              <a:extLst>
                <a:ext uri="{FF2B5EF4-FFF2-40B4-BE49-F238E27FC236}">
                  <a16:creationId xmlns:a16="http://schemas.microsoft.com/office/drawing/2014/main" id="{AE85DF7B-C859-9248-AE20-53853725EF3C}"/>
                </a:ext>
              </a:extLst>
            </p:cNvPr>
            <p:cNvSpPr/>
            <p:nvPr/>
          </p:nvSpPr>
          <p:spPr>
            <a:xfrm>
              <a:off x="7983309" y="145095"/>
              <a:ext cx="1893301" cy="2023220"/>
            </a:xfrm>
            <a:custGeom>
              <a:avLst/>
              <a:gdLst>
                <a:gd name="connsiteX0" fmla="*/ 730277 w 1460553"/>
                <a:gd name="connsiteY0" fmla="*/ 0 h 1481755"/>
                <a:gd name="connsiteX1" fmla="*/ 809799 w 1460553"/>
                <a:gd name="connsiteY1" fmla="*/ 48311 h 1481755"/>
                <a:gd name="connsiteX2" fmla="*/ 1460553 w 1460553"/>
                <a:gd name="connsiteY2" fmla="*/ 1272233 h 1481755"/>
                <a:gd name="connsiteX3" fmla="*/ 1459033 w 1460553"/>
                <a:gd name="connsiteY3" fmla="*/ 1302344 h 1481755"/>
                <a:gd name="connsiteX4" fmla="*/ 1456948 w 1460553"/>
                <a:gd name="connsiteY4" fmla="*/ 1303610 h 1481755"/>
                <a:gd name="connsiteX5" fmla="*/ 753399 w 1460553"/>
                <a:gd name="connsiteY5" fmla="*/ 1481755 h 1481755"/>
                <a:gd name="connsiteX6" fmla="*/ 49850 w 1460553"/>
                <a:gd name="connsiteY6" fmla="*/ 1303610 h 1481755"/>
                <a:gd name="connsiteX7" fmla="*/ 57 w 1460553"/>
                <a:gd name="connsiteY7" fmla="*/ 1273360 h 1481755"/>
                <a:gd name="connsiteX8" fmla="*/ 0 w 1460553"/>
                <a:gd name="connsiteY8" fmla="*/ 1272233 h 1481755"/>
                <a:gd name="connsiteX9" fmla="*/ 650754 w 1460553"/>
                <a:gd name="connsiteY9" fmla="*/ 48311 h 1481755"/>
                <a:gd name="connsiteX10" fmla="*/ 730277 w 1460553"/>
                <a:gd name="connsiteY10" fmla="*/ 0 h 148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53" h="1481755">
                  <a:moveTo>
                    <a:pt x="730277" y="0"/>
                  </a:moveTo>
                  <a:lnTo>
                    <a:pt x="809799" y="48311"/>
                  </a:lnTo>
                  <a:cubicBezTo>
                    <a:pt x="1202417" y="313559"/>
                    <a:pt x="1460553" y="762751"/>
                    <a:pt x="1460553" y="1272233"/>
                  </a:cubicBezTo>
                  <a:lnTo>
                    <a:pt x="1459033" y="1302344"/>
                  </a:lnTo>
                  <a:lnTo>
                    <a:pt x="1456948" y="1303610"/>
                  </a:lnTo>
                  <a:cubicBezTo>
                    <a:pt x="1247809" y="1417221"/>
                    <a:pt x="1008140" y="1481755"/>
                    <a:pt x="753399" y="1481755"/>
                  </a:cubicBezTo>
                  <a:cubicBezTo>
                    <a:pt x="498658" y="1481755"/>
                    <a:pt x="258989" y="1417221"/>
                    <a:pt x="49850" y="1303610"/>
                  </a:cubicBezTo>
                  <a:lnTo>
                    <a:pt x="57" y="1273360"/>
                  </a:lnTo>
                  <a:lnTo>
                    <a:pt x="0" y="1272233"/>
                  </a:lnTo>
                  <a:cubicBezTo>
                    <a:pt x="0" y="762751"/>
                    <a:pt x="258136" y="313559"/>
                    <a:pt x="650754" y="48311"/>
                  </a:cubicBezTo>
                  <a:lnTo>
                    <a:pt x="730277" y="0"/>
                  </a:ln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800" dirty="0"/>
            </a:p>
          </p:txBody>
        </p:sp>
      </p:grpSp>
      <p:grpSp>
        <p:nvGrpSpPr>
          <p:cNvPr id="29" name="Group 28">
            <a:extLst>
              <a:ext uri="{FF2B5EF4-FFF2-40B4-BE49-F238E27FC236}">
                <a16:creationId xmlns:a16="http://schemas.microsoft.com/office/drawing/2014/main" id="{629EC1FD-6853-6847-BDE1-7C41BF5F5CB1}"/>
              </a:ext>
            </a:extLst>
          </p:cNvPr>
          <p:cNvGrpSpPr/>
          <p:nvPr/>
        </p:nvGrpSpPr>
        <p:grpSpPr>
          <a:xfrm>
            <a:off x="4994335" y="4430140"/>
            <a:ext cx="1874750" cy="1582444"/>
            <a:chOff x="9576637" y="4046029"/>
            <a:chExt cx="1874750" cy="1582444"/>
          </a:xfrm>
        </p:grpSpPr>
        <p:sp>
          <p:nvSpPr>
            <p:cNvPr id="27" name="Freeform 26">
              <a:extLst>
                <a:ext uri="{FF2B5EF4-FFF2-40B4-BE49-F238E27FC236}">
                  <a16:creationId xmlns:a16="http://schemas.microsoft.com/office/drawing/2014/main" id="{8E2372D8-4E11-1B4C-A3A7-D3038992EB1B}"/>
                </a:ext>
              </a:extLst>
            </p:cNvPr>
            <p:cNvSpPr/>
            <p:nvPr/>
          </p:nvSpPr>
          <p:spPr>
            <a:xfrm>
              <a:off x="9576637" y="4079661"/>
              <a:ext cx="1874750" cy="1548812"/>
            </a:xfrm>
            <a:custGeom>
              <a:avLst/>
              <a:gdLst>
                <a:gd name="connsiteX0" fmla="*/ 0 w 1446242"/>
                <a:gd name="connsiteY0" fmla="*/ 0 h 1134311"/>
                <a:gd name="connsiteX1" fmla="*/ 114424 w 1446242"/>
                <a:gd name="connsiteY1" fmla="*/ 55120 h 1134311"/>
                <a:gd name="connsiteX2" fmla="*/ 730988 w 1446242"/>
                <a:gd name="connsiteY2" fmla="*/ 179599 h 1134311"/>
                <a:gd name="connsiteX3" fmla="*/ 1347552 w 1446242"/>
                <a:gd name="connsiteY3" fmla="*/ 55120 h 1134311"/>
                <a:gd name="connsiteX4" fmla="*/ 1446242 w 1446242"/>
                <a:gd name="connsiteY4" fmla="*/ 7579 h 1134311"/>
                <a:gd name="connsiteX5" fmla="*/ 1445969 w 1446242"/>
                <a:gd name="connsiteY5" fmla="*/ 12989 h 1134311"/>
                <a:gd name="connsiteX6" fmla="*/ 802835 w 1446242"/>
                <a:gd name="connsiteY6" fmla="*/ 1085999 h 1134311"/>
                <a:gd name="connsiteX7" fmla="*/ 723313 w 1446242"/>
                <a:gd name="connsiteY7" fmla="*/ 1134311 h 1134311"/>
                <a:gd name="connsiteX8" fmla="*/ 643790 w 1446242"/>
                <a:gd name="connsiteY8" fmla="*/ 1085999 h 1134311"/>
                <a:gd name="connsiteX9" fmla="*/ 656 w 1446242"/>
                <a:gd name="connsiteY9" fmla="*/ 12989 h 1134311"/>
                <a:gd name="connsiteX10" fmla="*/ 0 w 1446242"/>
                <a:gd name="connsiteY10" fmla="*/ 0 h 11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242" h="1134311">
                  <a:moveTo>
                    <a:pt x="0" y="0"/>
                  </a:moveTo>
                  <a:lnTo>
                    <a:pt x="114424" y="55120"/>
                  </a:lnTo>
                  <a:cubicBezTo>
                    <a:pt x="303931" y="135275"/>
                    <a:pt x="512283" y="179599"/>
                    <a:pt x="730988" y="179599"/>
                  </a:cubicBezTo>
                  <a:cubicBezTo>
                    <a:pt x="949693" y="179599"/>
                    <a:pt x="1158045" y="135275"/>
                    <a:pt x="1347552" y="55120"/>
                  </a:cubicBezTo>
                  <a:lnTo>
                    <a:pt x="1446242" y="7579"/>
                  </a:lnTo>
                  <a:lnTo>
                    <a:pt x="1445969" y="12989"/>
                  </a:lnTo>
                  <a:cubicBezTo>
                    <a:pt x="1400617" y="459559"/>
                    <a:pt x="1156191" y="847276"/>
                    <a:pt x="802835" y="1085999"/>
                  </a:cubicBezTo>
                  <a:lnTo>
                    <a:pt x="723313" y="1134311"/>
                  </a:lnTo>
                  <a:lnTo>
                    <a:pt x="643790" y="1085999"/>
                  </a:lnTo>
                  <a:cubicBezTo>
                    <a:pt x="290434" y="847276"/>
                    <a:pt x="46008" y="459559"/>
                    <a:pt x="656" y="12989"/>
                  </a:cubicBezTo>
                  <a:lnTo>
                    <a:pt x="0"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FD15EB44-8955-774E-BF30-F4B74301320D}"/>
                </a:ext>
              </a:extLst>
            </p:cNvPr>
            <p:cNvSpPr/>
            <p:nvPr/>
          </p:nvSpPr>
          <p:spPr>
            <a:xfrm>
              <a:off x="9576637" y="4046029"/>
              <a:ext cx="1874750" cy="1548812"/>
            </a:xfrm>
            <a:custGeom>
              <a:avLst/>
              <a:gdLst>
                <a:gd name="connsiteX0" fmla="*/ 0 w 1446242"/>
                <a:gd name="connsiteY0" fmla="*/ 0 h 1134311"/>
                <a:gd name="connsiteX1" fmla="*/ 114424 w 1446242"/>
                <a:gd name="connsiteY1" fmla="*/ 55120 h 1134311"/>
                <a:gd name="connsiteX2" fmla="*/ 730988 w 1446242"/>
                <a:gd name="connsiteY2" fmla="*/ 179599 h 1134311"/>
                <a:gd name="connsiteX3" fmla="*/ 1347552 w 1446242"/>
                <a:gd name="connsiteY3" fmla="*/ 55120 h 1134311"/>
                <a:gd name="connsiteX4" fmla="*/ 1446242 w 1446242"/>
                <a:gd name="connsiteY4" fmla="*/ 7579 h 1134311"/>
                <a:gd name="connsiteX5" fmla="*/ 1445969 w 1446242"/>
                <a:gd name="connsiteY5" fmla="*/ 12989 h 1134311"/>
                <a:gd name="connsiteX6" fmla="*/ 802835 w 1446242"/>
                <a:gd name="connsiteY6" fmla="*/ 1085999 h 1134311"/>
                <a:gd name="connsiteX7" fmla="*/ 723313 w 1446242"/>
                <a:gd name="connsiteY7" fmla="*/ 1134311 h 1134311"/>
                <a:gd name="connsiteX8" fmla="*/ 643790 w 1446242"/>
                <a:gd name="connsiteY8" fmla="*/ 1085999 h 1134311"/>
                <a:gd name="connsiteX9" fmla="*/ 656 w 1446242"/>
                <a:gd name="connsiteY9" fmla="*/ 12989 h 1134311"/>
                <a:gd name="connsiteX10" fmla="*/ 0 w 1446242"/>
                <a:gd name="connsiteY10" fmla="*/ 0 h 113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242" h="1134311">
                  <a:moveTo>
                    <a:pt x="0" y="0"/>
                  </a:moveTo>
                  <a:lnTo>
                    <a:pt x="114424" y="55120"/>
                  </a:lnTo>
                  <a:cubicBezTo>
                    <a:pt x="303931" y="135275"/>
                    <a:pt x="512283" y="179599"/>
                    <a:pt x="730988" y="179599"/>
                  </a:cubicBezTo>
                  <a:cubicBezTo>
                    <a:pt x="949693" y="179599"/>
                    <a:pt x="1158045" y="135275"/>
                    <a:pt x="1347552" y="55120"/>
                  </a:cubicBezTo>
                  <a:lnTo>
                    <a:pt x="1446242" y="7579"/>
                  </a:lnTo>
                  <a:lnTo>
                    <a:pt x="1445969" y="12989"/>
                  </a:lnTo>
                  <a:cubicBezTo>
                    <a:pt x="1400617" y="459559"/>
                    <a:pt x="1156191" y="847276"/>
                    <a:pt x="802835" y="1085999"/>
                  </a:cubicBezTo>
                  <a:lnTo>
                    <a:pt x="723313" y="1134311"/>
                  </a:lnTo>
                  <a:lnTo>
                    <a:pt x="643790" y="1085999"/>
                  </a:lnTo>
                  <a:cubicBezTo>
                    <a:pt x="290434" y="847276"/>
                    <a:pt x="46008" y="459559"/>
                    <a:pt x="656" y="12989"/>
                  </a:cubicBezTo>
                  <a:lnTo>
                    <a:pt x="0" y="0"/>
                  </a:ln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CA42D807-4BBC-1348-B69E-23649F0178F3}"/>
              </a:ext>
            </a:extLst>
          </p:cNvPr>
          <p:cNvGrpSpPr/>
          <p:nvPr/>
        </p:nvGrpSpPr>
        <p:grpSpPr>
          <a:xfrm>
            <a:off x="6040958" y="2226186"/>
            <a:ext cx="1810546" cy="1979539"/>
            <a:chOff x="8062250" y="1099770"/>
            <a:chExt cx="1810546" cy="1979539"/>
          </a:xfrm>
        </p:grpSpPr>
        <p:sp>
          <p:nvSpPr>
            <p:cNvPr id="24" name="Freeform 23">
              <a:extLst>
                <a:ext uri="{FF2B5EF4-FFF2-40B4-BE49-F238E27FC236}">
                  <a16:creationId xmlns:a16="http://schemas.microsoft.com/office/drawing/2014/main" id="{C9D25622-BBD0-8F41-94FC-32FC9074F391}"/>
                </a:ext>
              </a:extLst>
            </p:cNvPr>
            <p:cNvSpPr/>
            <p:nvPr/>
          </p:nvSpPr>
          <p:spPr>
            <a:xfrm>
              <a:off x="8062251" y="1099770"/>
              <a:ext cx="1810545" cy="1979539"/>
            </a:xfrm>
            <a:custGeom>
              <a:avLst/>
              <a:gdLst>
                <a:gd name="connsiteX0" fmla="*/ 643313 w 1396712"/>
                <a:gd name="connsiteY0" fmla="*/ 0 h 1449764"/>
                <a:gd name="connsiteX1" fmla="*/ 1346862 w 1396712"/>
                <a:gd name="connsiteY1" fmla="*/ 178145 h 1449764"/>
                <a:gd name="connsiteX2" fmla="*/ 1396655 w 1396712"/>
                <a:gd name="connsiteY2" fmla="*/ 208395 h 1449764"/>
                <a:gd name="connsiteX3" fmla="*/ 1396712 w 1396712"/>
                <a:gd name="connsiteY3" fmla="*/ 209522 h 1449764"/>
                <a:gd name="connsiteX4" fmla="*/ 745958 w 1396712"/>
                <a:gd name="connsiteY4" fmla="*/ 1433444 h 1449764"/>
                <a:gd name="connsiteX5" fmla="*/ 719094 w 1396712"/>
                <a:gd name="connsiteY5" fmla="*/ 1449764 h 1449764"/>
                <a:gd name="connsiteX6" fmla="*/ 712241 w 1396712"/>
                <a:gd name="connsiteY6" fmla="*/ 1314045 h 1449764"/>
                <a:gd name="connsiteX7" fmla="*/ 22048 w 1396712"/>
                <a:gd name="connsiteY7" fmla="*/ 162522 h 1449764"/>
                <a:gd name="connsiteX8" fmla="*/ 0 w 1396712"/>
                <a:gd name="connsiteY8" fmla="*/ 149128 h 1449764"/>
                <a:gd name="connsiteX9" fmla="*/ 68787 w 1396712"/>
                <a:gd name="connsiteY9" fmla="*/ 115991 h 1449764"/>
                <a:gd name="connsiteX10" fmla="*/ 643313 w 1396712"/>
                <a:gd name="connsiteY10" fmla="*/ 0 h 14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712" h="1449764">
                  <a:moveTo>
                    <a:pt x="643313" y="0"/>
                  </a:moveTo>
                  <a:cubicBezTo>
                    <a:pt x="898054" y="0"/>
                    <a:pt x="1137723" y="64534"/>
                    <a:pt x="1346862" y="178145"/>
                  </a:cubicBezTo>
                  <a:lnTo>
                    <a:pt x="1396655" y="208395"/>
                  </a:lnTo>
                  <a:lnTo>
                    <a:pt x="1396712" y="209522"/>
                  </a:lnTo>
                  <a:cubicBezTo>
                    <a:pt x="1396712" y="719005"/>
                    <a:pt x="1138576" y="1168197"/>
                    <a:pt x="745958" y="1433444"/>
                  </a:cubicBezTo>
                  <a:lnTo>
                    <a:pt x="719094" y="1449764"/>
                  </a:lnTo>
                  <a:lnTo>
                    <a:pt x="712241" y="1314045"/>
                  </a:lnTo>
                  <a:cubicBezTo>
                    <a:pt x="663571" y="834800"/>
                    <a:pt x="401261" y="418713"/>
                    <a:pt x="22048" y="162522"/>
                  </a:cubicBezTo>
                  <a:lnTo>
                    <a:pt x="0" y="149128"/>
                  </a:lnTo>
                  <a:lnTo>
                    <a:pt x="68787" y="115991"/>
                  </a:lnTo>
                  <a:cubicBezTo>
                    <a:pt x="245374" y="41302"/>
                    <a:pt x="439520" y="0"/>
                    <a:pt x="643313" y="0"/>
                  </a:cubicBez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9225D4A-2DAB-7D4C-9D56-84D5D0C98C1C}"/>
                </a:ext>
              </a:extLst>
            </p:cNvPr>
            <p:cNvSpPr/>
            <p:nvPr/>
          </p:nvSpPr>
          <p:spPr>
            <a:xfrm>
              <a:off x="8062250" y="1099770"/>
              <a:ext cx="1810545" cy="1979539"/>
            </a:xfrm>
            <a:custGeom>
              <a:avLst/>
              <a:gdLst>
                <a:gd name="connsiteX0" fmla="*/ 643313 w 1396712"/>
                <a:gd name="connsiteY0" fmla="*/ 0 h 1449764"/>
                <a:gd name="connsiteX1" fmla="*/ 1346862 w 1396712"/>
                <a:gd name="connsiteY1" fmla="*/ 178145 h 1449764"/>
                <a:gd name="connsiteX2" fmla="*/ 1396655 w 1396712"/>
                <a:gd name="connsiteY2" fmla="*/ 208395 h 1449764"/>
                <a:gd name="connsiteX3" fmla="*/ 1396712 w 1396712"/>
                <a:gd name="connsiteY3" fmla="*/ 209522 h 1449764"/>
                <a:gd name="connsiteX4" fmla="*/ 745958 w 1396712"/>
                <a:gd name="connsiteY4" fmla="*/ 1433444 h 1449764"/>
                <a:gd name="connsiteX5" fmla="*/ 719094 w 1396712"/>
                <a:gd name="connsiteY5" fmla="*/ 1449764 h 1449764"/>
                <a:gd name="connsiteX6" fmla="*/ 712241 w 1396712"/>
                <a:gd name="connsiteY6" fmla="*/ 1314045 h 1449764"/>
                <a:gd name="connsiteX7" fmla="*/ 22048 w 1396712"/>
                <a:gd name="connsiteY7" fmla="*/ 162522 h 1449764"/>
                <a:gd name="connsiteX8" fmla="*/ 0 w 1396712"/>
                <a:gd name="connsiteY8" fmla="*/ 149128 h 1449764"/>
                <a:gd name="connsiteX9" fmla="*/ 68787 w 1396712"/>
                <a:gd name="connsiteY9" fmla="*/ 115991 h 1449764"/>
                <a:gd name="connsiteX10" fmla="*/ 643313 w 1396712"/>
                <a:gd name="connsiteY10" fmla="*/ 0 h 144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712" h="1449764">
                  <a:moveTo>
                    <a:pt x="643313" y="0"/>
                  </a:moveTo>
                  <a:cubicBezTo>
                    <a:pt x="898054" y="0"/>
                    <a:pt x="1137723" y="64534"/>
                    <a:pt x="1346862" y="178145"/>
                  </a:cubicBezTo>
                  <a:lnTo>
                    <a:pt x="1396655" y="208395"/>
                  </a:lnTo>
                  <a:lnTo>
                    <a:pt x="1396712" y="209522"/>
                  </a:lnTo>
                  <a:cubicBezTo>
                    <a:pt x="1396712" y="719005"/>
                    <a:pt x="1138576" y="1168197"/>
                    <a:pt x="745958" y="1433444"/>
                  </a:cubicBezTo>
                  <a:lnTo>
                    <a:pt x="719094" y="1449764"/>
                  </a:lnTo>
                  <a:lnTo>
                    <a:pt x="712241" y="1314045"/>
                  </a:lnTo>
                  <a:cubicBezTo>
                    <a:pt x="663571" y="834800"/>
                    <a:pt x="401261" y="418713"/>
                    <a:pt x="22048" y="162522"/>
                  </a:cubicBezTo>
                  <a:lnTo>
                    <a:pt x="0" y="149128"/>
                  </a:lnTo>
                  <a:lnTo>
                    <a:pt x="68787" y="115991"/>
                  </a:lnTo>
                  <a:cubicBezTo>
                    <a:pt x="245374" y="41302"/>
                    <a:pt x="439520" y="0"/>
                    <a:pt x="643313" y="0"/>
                  </a:cubicBez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D54AFE41-CC2D-374A-B96A-C3599F306EE0}"/>
              </a:ext>
            </a:extLst>
          </p:cNvPr>
          <p:cNvGrpSpPr/>
          <p:nvPr/>
        </p:nvGrpSpPr>
        <p:grpSpPr>
          <a:xfrm>
            <a:off x="4063071" y="2200850"/>
            <a:ext cx="1752015" cy="1919412"/>
            <a:chOff x="820979" y="2780659"/>
            <a:chExt cx="1752015" cy="1919412"/>
          </a:xfrm>
        </p:grpSpPr>
        <p:sp>
          <p:nvSpPr>
            <p:cNvPr id="18" name="Freeform 17">
              <a:extLst>
                <a:ext uri="{FF2B5EF4-FFF2-40B4-BE49-F238E27FC236}">
                  <a16:creationId xmlns:a16="http://schemas.microsoft.com/office/drawing/2014/main" id="{1E8199DB-DBC7-EA45-954E-39F194F9AA1A}"/>
                </a:ext>
              </a:extLst>
            </p:cNvPr>
            <p:cNvSpPr/>
            <p:nvPr/>
          </p:nvSpPr>
          <p:spPr>
            <a:xfrm>
              <a:off x="820979" y="2791470"/>
              <a:ext cx="1728261" cy="1908601"/>
            </a:xfrm>
            <a:custGeom>
              <a:avLst/>
              <a:gdLst>
                <a:gd name="connsiteX0" fmla="*/ 707154 w 1333236"/>
                <a:gd name="connsiteY0" fmla="*/ 0 h 1397811"/>
                <a:gd name="connsiteX1" fmla="*/ 1281680 w 1333236"/>
                <a:gd name="connsiteY1" fmla="*/ 115991 h 1397811"/>
                <a:gd name="connsiteX2" fmla="*/ 1333236 w 1333236"/>
                <a:gd name="connsiteY2" fmla="*/ 140827 h 1397811"/>
                <a:gd name="connsiteX3" fmla="*/ 1297525 w 1333236"/>
                <a:gd name="connsiteY3" fmla="*/ 162522 h 1397811"/>
                <a:gd name="connsiteX4" fmla="*/ 607332 w 1333236"/>
                <a:gd name="connsiteY4" fmla="*/ 1314045 h 1397811"/>
                <a:gd name="connsiteX5" fmla="*/ 603102 w 1333236"/>
                <a:gd name="connsiteY5" fmla="*/ 1397811 h 1397811"/>
                <a:gd name="connsiteX6" fmla="*/ 537127 w 1333236"/>
                <a:gd name="connsiteY6" fmla="*/ 1348475 h 1397811"/>
                <a:gd name="connsiteX7" fmla="*/ 0 w 1333236"/>
                <a:gd name="connsiteY7" fmla="*/ 209522 h 1397811"/>
                <a:gd name="connsiteX8" fmla="*/ 1520 w 1333236"/>
                <a:gd name="connsiteY8" fmla="*/ 179412 h 1397811"/>
                <a:gd name="connsiteX9" fmla="*/ 3605 w 1333236"/>
                <a:gd name="connsiteY9" fmla="*/ 178145 h 1397811"/>
                <a:gd name="connsiteX10" fmla="*/ 707154 w 1333236"/>
                <a:gd name="connsiteY10" fmla="*/ 0 h 139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236" h="1397811">
                  <a:moveTo>
                    <a:pt x="707154" y="0"/>
                  </a:moveTo>
                  <a:cubicBezTo>
                    <a:pt x="910947" y="0"/>
                    <a:pt x="1105094" y="41302"/>
                    <a:pt x="1281680" y="115991"/>
                  </a:cubicBezTo>
                  <a:lnTo>
                    <a:pt x="1333236" y="140827"/>
                  </a:lnTo>
                  <a:lnTo>
                    <a:pt x="1297525" y="162522"/>
                  </a:lnTo>
                  <a:cubicBezTo>
                    <a:pt x="918313" y="418713"/>
                    <a:pt x="656002" y="834800"/>
                    <a:pt x="607332" y="1314045"/>
                  </a:cubicBezTo>
                  <a:lnTo>
                    <a:pt x="603102" y="1397811"/>
                  </a:lnTo>
                  <a:lnTo>
                    <a:pt x="537127" y="1348475"/>
                  </a:lnTo>
                  <a:cubicBezTo>
                    <a:pt x="209090" y="1077755"/>
                    <a:pt x="0" y="668056"/>
                    <a:pt x="0" y="209522"/>
                  </a:cubicBezTo>
                  <a:lnTo>
                    <a:pt x="1520" y="179412"/>
                  </a:lnTo>
                  <a:lnTo>
                    <a:pt x="3605" y="178145"/>
                  </a:lnTo>
                  <a:cubicBezTo>
                    <a:pt x="212744" y="64534"/>
                    <a:pt x="452413" y="0"/>
                    <a:pt x="707154" y="0"/>
                  </a:cubicBezTo>
                  <a:close/>
                </a:path>
              </a:pathLst>
            </a:custGeom>
            <a:solidFill>
              <a:srgbClr val="3A889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60044CAC-DBEC-C44D-9CCE-14176E10A6AD}"/>
                </a:ext>
              </a:extLst>
            </p:cNvPr>
            <p:cNvSpPr/>
            <p:nvPr/>
          </p:nvSpPr>
          <p:spPr>
            <a:xfrm>
              <a:off x="844733" y="2780659"/>
              <a:ext cx="1728261" cy="1908601"/>
            </a:xfrm>
            <a:custGeom>
              <a:avLst/>
              <a:gdLst>
                <a:gd name="connsiteX0" fmla="*/ 707154 w 1333236"/>
                <a:gd name="connsiteY0" fmla="*/ 0 h 1397811"/>
                <a:gd name="connsiteX1" fmla="*/ 1281680 w 1333236"/>
                <a:gd name="connsiteY1" fmla="*/ 115991 h 1397811"/>
                <a:gd name="connsiteX2" fmla="*/ 1333236 w 1333236"/>
                <a:gd name="connsiteY2" fmla="*/ 140827 h 1397811"/>
                <a:gd name="connsiteX3" fmla="*/ 1297525 w 1333236"/>
                <a:gd name="connsiteY3" fmla="*/ 162522 h 1397811"/>
                <a:gd name="connsiteX4" fmla="*/ 607332 w 1333236"/>
                <a:gd name="connsiteY4" fmla="*/ 1314045 h 1397811"/>
                <a:gd name="connsiteX5" fmla="*/ 603102 w 1333236"/>
                <a:gd name="connsiteY5" fmla="*/ 1397811 h 1397811"/>
                <a:gd name="connsiteX6" fmla="*/ 537127 w 1333236"/>
                <a:gd name="connsiteY6" fmla="*/ 1348475 h 1397811"/>
                <a:gd name="connsiteX7" fmla="*/ 0 w 1333236"/>
                <a:gd name="connsiteY7" fmla="*/ 209522 h 1397811"/>
                <a:gd name="connsiteX8" fmla="*/ 1520 w 1333236"/>
                <a:gd name="connsiteY8" fmla="*/ 179412 h 1397811"/>
                <a:gd name="connsiteX9" fmla="*/ 3605 w 1333236"/>
                <a:gd name="connsiteY9" fmla="*/ 178145 h 1397811"/>
                <a:gd name="connsiteX10" fmla="*/ 707154 w 1333236"/>
                <a:gd name="connsiteY10" fmla="*/ 0 h 139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236" h="1397811">
                  <a:moveTo>
                    <a:pt x="707154" y="0"/>
                  </a:moveTo>
                  <a:cubicBezTo>
                    <a:pt x="910947" y="0"/>
                    <a:pt x="1105094" y="41302"/>
                    <a:pt x="1281680" y="115991"/>
                  </a:cubicBezTo>
                  <a:lnTo>
                    <a:pt x="1333236" y="140827"/>
                  </a:lnTo>
                  <a:lnTo>
                    <a:pt x="1297525" y="162522"/>
                  </a:lnTo>
                  <a:cubicBezTo>
                    <a:pt x="918313" y="418713"/>
                    <a:pt x="656002" y="834800"/>
                    <a:pt x="607332" y="1314045"/>
                  </a:cubicBezTo>
                  <a:lnTo>
                    <a:pt x="603102" y="1397811"/>
                  </a:lnTo>
                  <a:lnTo>
                    <a:pt x="537127" y="1348475"/>
                  </a:lnTo>
                  <a:cubicBezTo>
                    <a:pt x="209090" y="1077755"/>
                    <a:pt x="0" y="668056"/>
                    <a:pt x="0" y="209522"/>
                  </a:cubicBezTo>
                  <a:lnTo>
                    <a:pt x="1520" y="179412"/>
                  </a:lnTo>
                  <a:lnTo>
                    <a:pt x="3605" y="178145"/>
                  </a:lnTo>
                  <a:cubicBezTo>
                    <a:pt x="212744" y="64534"/>
                    <a:pt x="452413" y="0"/>
                    <a:pt x="707154" y="0"/>
                  </a:cubicBezTo>
                  <a:close/>
                </a:path>
              </a:pathLst>
            </a:cu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Freeform 4">
            <a:extLst>
              <a:ext uri="{FF2B5EF4-FFF2-40B4-BE49-F238E27FC236}">
                <a16:creationId xmlns:a16="http://schemas.microsoft.com/office/drawing/2014/main" id="{0B7EE8E7-A354-C543-8460-135F80E27F3F}"/>
              </a:ext>
            </a:extLst>
          </p:cNvPr>
          <p:cNvSpPr/>
          <p:nvPr/>
        </p:nvSpPr>
        <p:spPr>
          <a:xfrm>
            <a:off x="4060535" y="488400"/>
            <a:ext cx="3806757" cy="1849217"/>
          </a:xfrm>
          <a:custGeom>
            <a:avLst/>
            <a:gdLst>
              <a:gd name="connsiteX0" fmla="*/ 1466798 w 2936654"/>
              <a:gd name="connsiteY0" fmla="*/ 0 h 1354320"/>
              <a:gd name="connsiteX1" fmla="*/ 2935178 w 2936654"/>
              <a:gd name="connsiteY1" fmla="*/ 1325088 h 1354320"/>
              <a:gd name="connsiteX2" fmla="*/ 2936654 w 2936654"/>
              <a:gd name="connsiteY2" fmla="*/ 1354320 h 1354320"/>
              <a:gd name="connsiteX3" fmla="*/ 2928980 w 2936654"/>
              <a:gd name="connsiteY3" fmla="*/ 1349658 h 1354320"/>
              <a:gd name="connsiteX4" fmla="*/ 2173952 w 2936654"/>
              <a:gd name="connsiteY4" fmla="*/ 1158478 h 1354320"/>
              <a:gd name="connsiteX5" fmla="*/ 1557388 w 2936654"/>
              <a:gd name="connsiteY5" fmla="*/ 1282957 h 1354320"/>
              <a:gd name="connsiteX6" fmla="*/ 1428229 w 2936654"/>
              <a:gd name="connsiteY6" fmla="*/ 1345176 h 1354320"/>
              <a:gd name="connsiteX7" fmla="*/ 1299069 w 2936654"/>
              <a:gd name="connsiteY7" fmla="*/ 1282957 h 1354320"/>
              <a:gd name="connsiteX8" fmla="*/ 682505 w 2936654"/>
              <a:gd name="connsiteY8" fmla="*/ 1158478 h 1354320"/>
              <a:gd name="connsiteX9" fmla="*/ 65941 w 2936654"/>
              <a:gd name="connsiteY9" fmla="*/ 1282957 h 1354320"/>
              <a:gd name="connsiteX10" fmla="*/ 0 w 2936654"/>
              <a:gd name="connsiteY10" fmla="*/ 1314722 h 1354320"/>
              <a:gd name="connsiteX11" fmla="*/ 20785 w 2936654"/>
              <a:gd name="connsiteY11" fmla="*/ 1178535 h 1354320"/>
              <a:gd name="connsiteX12" fmla="*/ 1466798 w 2936654"/>
              <a:gd name="connsiteY12" fmla="*/ 0 h 135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6654" h="1354320">
                <a:moveTo>
                  <a:pt x="1466798" y="0"/>
                </a:moveTo>
                <a:cubicBezTo>
                  <a:pt x="2231022" y="0"/>
                  <a:pt x="2859592" y="580806"/>
                  <a:pt x="2935178" y="1325088"/>
                </a:cubicBezTo>
                <a:lnTo>
                  <a:pt x="2936654" y="1354320"/>
                </a:lnTo>
                <a:lnTo>
                  <a:pt x="2928980" y="1349658"/>
                </a:lnTo>
                <a:cubicBezTo>
                  <a:pt x="2704539" y="1227734"/>
                  <a:pt x="2447333" y="1158478"/>
                  <a:pt x="2173952" y="1158478"/>
                </a:cubicBezTo>
                <a:cubicBezTo>
                  <a:pt x="1955247" y="1158478"/>
                  <a:pt x="1746895" y="1202802"/>
                  <a:pt x="1557388" y="1282957"/>
                </a:cubicBezTo>
                <a:lnTo>
                  <a:pt x="1428229" y="1345176"/>
                </a:lnTo>
                <a:lnTo>
                  <a:pt x="1299069" y="1282957"/>
                </a:lnTo>
                <a:cubicBezTo>
                  <a:pt x="1109562" y="1202802"/>
                  <a:pt x="901210" y="1158478"/>
                  <a:pt x="682505" y="1158478"/>
                </a:cubicBezTo>
                <a:cubicBezTo>
                  <a:pt x="463800" y="1158478"/>
                  <a:pt x="255448" y="1202802"/>
                  <a:pt x="65941" y="1282957"/>
                </a:cubicBezTo>
                <a:lnTo>
                  <a:pt x="0" y="1314722"/>
                </a:lnTo>
                <a:lnTo>
                  <a:pt x="20785" y="1178535"/>
                </a:lnTo>
                <a:cubicBezTo>
                  <a:pt x="158416" y="505946"/>
                  <a:pt x="753523" y="0"/>
                  <a:pt x="1466798" y="0"/>
                </a:cubicBezTo>
                <a:close/>
              </a:path>
            </a:pathLst>
          </a:custGeom>
          <a:solidFill>
            <a:srgbClr val="7030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p>
        </p:txBody>
      </p:sp>
      <p:sp>
        <p:nvSpPr>
          <p:cNvPr id="9" name="Freeform 8">
            <a:extLst>
              <a:ext uri="{FF2B5EF4-FFF2-40B4-BE49-F238E27FC236}">
                <a16:creationId xmlns:a16="http://schemas.microsoft.com/office/drawing/2014/main" id="{8A8B7E4F-A7AB-CE42-B8E4-4453BEAE35A9}"/>
              </a:ext>
            </a:extLst>
          </p:cNvPr>
          <p:cNvSpPr/>
          <p:nvPr/>
        </p:nvSpPr>
        <p:spPr>
          <a:xfrm>
            <a:off x="3051959" y="2565023"/>
            <a:ext cx="2724909" cy="3683377"/>
          </a:xfrm>
          <a:custGeom>
            <a:avLst/>
            <a:gdLst>
              <a:gd name="connsiteX0" fmla="*/ 647664 w 2102082"/>
              <a:gd name="connsiteY0" fmla="*/ 0 h 2697612"/>
              <a:gd name="connsiteX1" fmla="*/ 653577 w 2102082"/>
              <a:gd name="connsiteY1" fmla="*/ 117089 h 2697612"/>
              <a:gd name="connsiteX2" fmla="*/ 1343770 w 2102082"/>
              <a:gd name="connsiteY2" fmla="*/ 1268612 h 2697612"/>
              <a:gd name="connsiteX3" fmla="*/ 1371215 w 2102082"/>
              <a:gd name="connsiteY3" fmla="*/ 1285286 h 2697612"/>
              <a:gd name="connsiteX4" fmla="*/ 1376178 w 2102082"/>
              <a:gd name="connsiteY4" fmla="*/ 1383567 h 2697612"/>
              <a:gd name="connsiteX5" fmla="*/ 2066371 w 2102082"/>
              <a:gd name="connsiteY5" fmla="*/ 2535090 h 2697612"/>
              <a:gd name="connsiteX6" fmla="*/ 2102082 w 2102082"/>
              <a:gd name="connsiteY6" fmla="*/ 2556785 h 2697612"/>
              <a:gd name="connsiteX7" fmla="*/ 2050526 w 2102082"/>
              <a:gd name="connsiteY7" fmla="*/ 2581621 h 2697612"/>
              <a:gd name="connsiteX8" fmla="*/ 1476000 w 2102082"/>
              <a:gd name="connsiteY8" fmla="*/ 2697612 h 2697612"/>
              <a:gd name="connsiteX9" fmla="*/ 0 w 2102082"/>
              <a:gd name="connsiteY9" fmla="*/ 1221612 h 2697612"/>
              <a:gd name="connsiteX10" fmla="*/ 537127 w 2102082"/>
              <a:gd name="connsiteY10" fmla="*/ 82659 h 2697612"/>
              <a:gd name="connsiteX11" fmla="*/ 647664 w 2102082"/>
              <a:gd name="connsiteY11" fmla="*/ 0 h 26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2082" h="2697612">
                <a:moveTo>
                  <a:pt x="647664" y="0"/>
                </a:moveTo>
                <a:lnTo>
                  <a:pt x="653577" y="117089"/>
                </a:lnTo>
                <a:cubicBezTo>
                  <a:pt x="702247" y="596334"/>
                  <a:pt x="964557" y="1012421"/>
                  <a:pt x="1343770" y="1268612"/>
                </a:cubicBezTo>
                <a:lnTo>
                  <a:pt x="1371215" y="1285286"/>
                </a:lnTo>
                <a:lnTo>
                  <a:pt x="1376178" y="1383567"/>
                </a:lnTo>
                <a:cubicBezTo>
                  <a:pt x="1424848" y="1862812"/>
                  <a:pt x="1687159" y="2278899"/>
                  <a:pt x="2066371" y="2535090"/>
                </a:cubicBezTo>
                <a:lnTo>
                  <a:pt x="2102082" y="2556785"/>
                </a:lnTo>
                <a:lnTo>
                  <a:pt x="2050526" y="2581621"/>
                </a:lnTo>
                <a:cubicBezTo>
                  <a:pt x="1873940" y="2656310"/>
                  <a:pt x="1679793" y="2697612"/>
                  <a:pt x="1476000" y="2697612"/>
                </a:cubicBezTo>
                <a:cubicBezTo>
                  <a:pt x="660828" y="2697612"/>
                  <a:pt x="0" y="2036784"/>
                  <a:pt x="0" y="1221612"/>
                </a:cubicBezTo>
                <a:cubicBezTo>
                  <a:pt x="0" y="763078"/>
                  <a:pt x="209090" y="353379"/>
                  <a:pt x="537127" y="82659"/>
                </a:cubicBezTo>
                <a:lnTo>
                  <a:pt x="647664" y="0"/>
                </a:lnTo>
                <a:close/>
              </a:path>
            </a:pathLst>
          </a:custGeom>
          <a:solidFill>
            <a:srgbClr val="3A889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67A1BD51-509B-CD40-9969-9DE12E14C033}"/>
              </a:ext>
            </a:extLst>
          </p:cNvPr>
          <p:cNvSpPr/>
          <p:nvPr/>
        </p:nvSpPr>
        <p:spPr>
          <a:xfrm>
            <a:off x="6064713" y="2580127"/>
            <a:ext cx="2747246" cy="3668273"/>
          </a:xfrm>
          <a:custGeom>
            <a:avLst/>
            <a:gdLst>
              <a:gd name="connsiteX0" fmla="*/ 1486441 w 2119313"/>
              <a:gd name="connsiteY0" fmla="*/ 0 h 2686550"/>
              <a:gd name="connsiteX1" fmla="*/ 1582186 w 2119313"/>
              <a:gd name="connsiteY1" fmla="*/ 71597 h 2686550"/>
              <a:gd name="connsiteX2" fmla="*/ 2119313 w 2119313"/>
              <a:gd name="connsiteY2" fmla="*/ 1210550 h 2686550"/>
              <a:gd name="connsiteX3" fmla="*/ 643313 w 2119313"/>
              <a:gd name="connsiteY3" fmla="*/ 2686550 h 2686550"/>
              <a:gd name="connsiteX4" fmla="*/ 68787 w 2119313"/>
              <a:gd name="connsiteY4" fmla="*/ 2570559 h 2686550"/>
              <a:gd name="connsiteX5" fmla="*/ 0 w 2119313"/>
              <a:gd name="connsiteY5" fmla="*/ 2537423 h 2686550"/>
              <a:gd name="connsiteX6" fmla="*/ 22048 w 2119313"/>
              <a:gd name="connsiteY6" fmla="*/ 2524028 h 2686550"/>
              <a:gd name="connsiteX7" fmla="*/ 712241 w 2119313"/>
              <a:gd name="connsiteY7" fmla="*/ 1372505 h 2686550"/>
              <a:gd name="connsiteX8" fmla="*/ 715740 w 2119313"/>
              <a:gd name="connsiteY8" fmla="*/ 1303207 h 2686550"/>
              <a:gd name="connsiteX9" fmla="*/ 790894 w 2119313"/>
              <a:gd name="connsiteY9" fmla="*/ 1257550 h 2686550"/>
              <a:gd name="connsiteX10" fmla="*/ 1481087 w 2119313"/>
              <a:gd name="connsiteY10" fmla="*/ 106027 h 2686550"/>
              <a:gd name="connsiteX11" fmla="*/ 1486441 w 2119313"/>
              <a:gd name="connsiteY11" fmla="*/ 0 h 26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9313" h="2686550">
                <a:moveTo>
                  <a:pt x="1486441" y="0"/>
                </a:moveTo>
                <a:lnTo>
                  <a:pt x="1582186" y="71597"/>
                </a:lnTo>
                <a:cubicBezTo>
                  <a:pt x="1910223" y="342317"/>
                  <a:pt x="2119313" y="752016"/>
                  <a:pt x="2119313" y="1210550"/>
                </a:cubicBezTo>
                <a:cubicBezTo>
                  <a:pt x="2119313" y="2025722"/>
                  <a:pt x="1458485" y="2686550"/>
                  <a:pt x="643313" y="2686550"/>
                </a:cubicBezTo>
                <a:cubicBezTo>
                  <a:pt x="439520" y="2686550"/>
                  <a:pt x="245374" y="2645248"/>
                  <a:pt x="68787" y="2570559"/>
                </a:cubicBezTo>
                <a:lnTo>
                  <a:pt x="0" y="2537423"/>
                </a:lnTo>
                <a:lnTo>
                  <a:pt x="22048" y="2524028"/>
                </a:lnTo>
                <a:cubicBezTo>
                  <a:pt x="401261" y="2267837"/>
                  <a:pt x="663571" y="1851750"/>
                  <a:pt x="712241" y="1372505"/>
                </a:cubicBezTo>
                <a:lnTo>
                  <a:pt x="715740" y="1303207"/>
                </a:lnTo>
                <a:lnTo>
                  <a:pt x="790894" y="1257550"/>
                </a:lnTo>
                <a:cubicBezTo>
                  <a:pt x="1170107" y="1001359"/>
                  <a:pt x="1432417" y="585272"/>
                  <a:pt x="1481087" y="106027"/>
                </a:cubicBezTo>
                <a:lnTo>
                  <a:pt x="1486441" y="0"/>
                </a:lnTo>
                <a:close/>
              </a:path>
            </a:pathLst>
          </a:cu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CC0B746-6DA0-EB4A-BCAB-0FC7A2303E58}"/>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2" name="TextBox 1">
            <a:extLst>
              <a:ext uri="{FF2B5EF4-FFF2-40B4-BE49-F238E27FC236}">
                <a16:creationId xmlns:a16="http://schemas.microsoft.com/office/drawing/2014/main" id="{6C134FC3-496A-584D-874E-81422E917971}"/>
              </a:ext>
            </a:extLst>
          </p:cNvPr>
          <p:cNvSpPr txBox="1"/>
          <p:nvPr/>
        </p:nvSpPr>
        <p:spPr>
          <a:xfrm>
            <a:off x="4789451" y="698969"/>
            <a:ext cx="2807179" cy="954107"/>
          </a:xfrm>
          <a:prstGeom prst="rect">
            <a:avLst/>
          </a:prstGeom>
          <a:noFill/>
        </p:spPr>
        <p:txBody>
          <a:bodyPr wrap="none" rtlCol="0">
            <a:spAutoFit/>
          </a:bodyPr>
          <a:lstStyle/>
          <a:p>
            <a:pPr lvl="0"/>
            <a:r>
              <a:rPr lang="en-GB" sz="1400" dirty="0"/>
              <a:t>Nanoscale precision</a:t>
            </a:r>
          </a:p>
          <a:p>
            <a:pPr lvl="0"/>
            <a:r>
              <a:rPr lang="en-GB" sz="1400" dirty="0"/>
              <a:t>High-resolution milling</a:t>
            </a:r>
          </a:p>
          <a:p>
            <a:pPr lvl="0"/>
            <a:r>
              <a:rPr lang="en-GB" sz="1400" dirty="0"/>
              <a:t>Slower, gallium contamination</a:t>
            </a:r>
          </a:p>
          <a:p>
            <a:endParaRPr lang="en-US" sz="1400" dirty="0"/>
          </a:p>
        </p:txBody>
      </p:sp>
      <p:sp>
        <p:nvSpPr>
          <p:cNvPr id="3" name="TextBox 2">
            <a:extLst>
              <a:ext uri="{FF2B5EF4-FFF2-40B4-BE49-F238E27FC236}">
                <a16:creationId xmlns:a16="http://schemas.microsoft.com/office/drawing/2014/main" id="{A8EA9008-B6AC-5C48-85B9-A7DB04BAFC11}"/>
              </a:ext>
            </a:extLst>
          </p:cNvPr>
          <p:cNvSpPr txBox="1"/>
          <p:nvPr/>
        </p:nvSpPr>
        <p:spPr>
          <a:xfrm>
            <a:off x="3188734" y="3949098"/>
            <a:ext cx="1874751" cy="1600438"/>
          </a:xfrm>
          <a:prstGeom prst="rect">
            <a:avLst/>
          </a:prstGeom>
          <a:noFill/>
        </p:spPr>
        <p:txBody>
          <a:bodyPr wrap="square" rtlCol="0">
            <a:spAutoFit/>
          </a:bodyPr>
          <a:lstStyle/>
          <a:p>
            <a:pPr lvl="0"/>
            <a:r>
              <a:rPr lang="en-GB" sz="1400" dirty="0"/>
              <a:t>Ultra-short pulse duration</a:t>
            </a:r>
          </a:p>
          <a:p>
            <a:pPr lvl="0"/>
            <a:r>
              <a:rPr lang="en-GB" sz="1400" dirty="0"/>
              <a:t>Minimal heat-affected zones</a:t>
            </a:r>
          </a:p>
          <a:p>
            <a:pPr lvl="0"/>
            <a:r>
              <a:rPr lang="en-GB" sz="1400" dirty="0"/>
              <a:t>Challenges:  Redeposition, LIPSS</a:t>
            </a:r>
          </a:p>
          <a:p>
            <a:endParaRPr lang="en-US" sz="1400" dirty="0"/>
          </a:p>
        </p:txBody>
      </p:sp>
      <p:sp>
        <p:nvSpPr>
          <p:cNvPr id="12" name="TextBox 11">
            <a:extLst>
              <a:ext uri="{FF2B5EF4-FFF2-40B4-BE49-F238E27FC236}">
                <a16:creationId xmlns:a16="http://schemas.microsoft.com/office/drawing/2014/main" id="{467995B8-679F-7F4C-95F3-A40E251EBEDD}"/>
              </a:ext>
            </a:extLst>
          </p:cNvPr>
          <p:cNvSpPr txBox="1"/>
          <p:nvPr/>
        </p:nvSpPr>
        <p:spPr>
          <a:xfrm>
            <a:off x="7372330" y="3949098"/>
            <a:ext cx="1523918" cy="1815882"/>
          </a:xfrm>
          <a:prstGeom prst="rect">
            <a:avLst/>
          </a:prstGeom>
          <a:noFill/>
        </p:spPr>
        <p:txBody>
          <a:bodyPr wrap="square" rtlCol="0">
            <a:spAutoFit/>
          </a:bodyPr>
          <a:lstStyle/>
          <a:p>
            <a:pPr lvl="0"/>
            <a:r>
              <a:rPr lang="en-GB" sz="1400" dirty="0"/>
              <a:t>Cost-effective for large scale Batch processing</a:t>
            </a:r>
          </a:p>
          <a:p>
            <a:pPr lvl="0"/>
            <a:r>
              <a:rPr lang="en-GB" sz="1400" dirty="0"/>
              <a:t>Chemical compatibility limits</a:t>
            </a:r>
          </a:p>
          <a:p>
            <a:endParaRPr lang="en-US" sz="1400" dirty="0"/>
          </a:p>
        </p:txBody>
      </p:sp>
      <p:sp>
        <p:nvSpPr>
          <p:cNvPr id="13" name="TextBox 12">
            <a:extLst>
              <a:ext uri="{FF2B5EF4-FFF2-40B4-BE49-F238E27FC236}">
                <a16:creationId xmlns:a16="http://schemas.microsoft.com/office/drawing/2014/main" id="{604D5F70-6AB4-084F-9025-D28D8F1B8DE5}"/>
              </a:ext>
            </a:extLst>
          </p:cNvPr>
          <p:cNvSpPr txBox="1"/>
          <p:nvPr/>
        </p:nvSpPr>
        <p:spPr>
          <a:xfrm>
            <a:off x="4048606" y="2381688"/>
            <a:ext cx="1221649" cy="1015663"/>
          </a:xfrm>
          <a:prstGeom prst="rect">
            <a:avLst/>
          </a:prstGeom>
          <a:noFill/>
        </p:spPr>
        <p:txBody>
          <a:bodyPr wrap="square" rtlCol="0">
            <a:spAutoFit/>
          </a:bodyPr>
          <a:lstStyle/>
          <a:p>
            <a:r>
              <a:rPr lang="en-US" sz="1000" dirty="0"/>
              <a:t>High precision at micro/nano scales </a:t>
            </a:r>
          </a:p>
          <a:p>
            <a:r>
              <a:rPr lang="en-US" sz="1000" dirty="0"/>
              <a:t>        Complex                  </a:t>
            </a:r>
          </a:p>
          <a:p>
            <a:r>
              <a:rPr lang="en-US" sz="1000" dirty="0"/>
              <a:t>        geometries</a:t>
            </a:r>
          </a:p>
          <a:p>
            <a:endParaRPr lang="en-US" sz="1000" dirty="0"/>
          </a:p>
        </p:txBody>
      </p:sp>
      <p:sp>
        <p:nvSpPr>
          <p:cNvPr id="14" name="TextBox 13">
            <a:extLst>
              <a:ext uri="{FF2B5EF4-FFF2-40B4-BE49-F238E27FC236}">
                <a16:creationId xmlns:a16="http://schemas.microsoft.com/office/drawing/2014/main" id="{4B005B81-B1FC-3645-AE26-74D8FC6C3E5C}"/>
              </a:ext>
            </a:extLst>
          </p:cNvPr>
          <p:cNvSpPr txBox="1"/>
          <p:nvPr/>
        </p:nvSpPr>
        <p:spPr>
          <a:xfrm>
            <a:off x="6630966" y="2476029"/>
            <a:ext cx="1412082" cy="1015663"/>
          </a:xfrm>
          <a:prstGeom prst="rect">
            <a:avLst/>
          </a:prstGeom>
          <a:noFill/>
        </p:spPr>
        <p:txBody>
          <a:bodyPr wrap="square" rtlCol="0">
            <a:spAutoFit/>
          </a:bodyPr>
          <a:lstStyle/>
          <a:p>
            <a:r>
              <a:rPr lang="en-US" sz="1000" dirty="0"/>
              <a:t>Micromachining applications, </a:t>
            </a:r>
          </a:p>
          <a:p>
            <a:r>
              <a:rPr lang="en-US" sz="1000" dirty="0"/>
              <a:t>      intricate 	</a:t>
            </a:r>
          </a:p>
          <a:p>
            <a:r>
              <a:rPr lang="en-US" sz="1000" dirty="0"/>
              <a:t>      patterns &amp;</a:t>
            </a:r>
          </a:p>
          <a:p>
            <a:r>
              <a:rPr lang="en-US" sz="1000" dirty="0"/>
              <a:t>      structures</a:t>
            </a:r>
          </a:p>
          <a:p>
            <a:endParaRPr lang="en-US" sz="1000" dirty="0"/>
          </a:p>
        </p:txBody>
      </p:sp>
      <p:sp>
        <p:nvSpPr>
          <p:cNvPr id="15" name="TextBox 14">
            <a:extLst>
              <a:ext uri="{FF2B5EF4-FFF2-40B4-BE49-F238E27FC236}">
                <a16:creationId xmlns:a16="http://schemas.microsoft.com/office/drawing/2014/main" id="{74E37C9F-0997-C341-834E-B9739CB3DEAD}"/>
              </a:ext>
            </a:extLst>
          </p:cNvPr>
          <p:cNvSpPr txBox="1"/>
          <p:nvPr/>
        </p:nvSpPr>
        <p:spPr>
          <a:xfrm>
            <a:off x="5427157" y="4764881"/>
            <a:ext cx="1353467" cy="861774"/>
          </a:xfrm>
          <a:prstGeom prst="rect">
            <a:avLst/>
          </a:prstGeom>
          <a:noFill/>
        </p:spPr>
        <p:txBody>
          <a:bodyPr wrap="square" rtlCol="0">
            <a:spAutoFit/>
          </a:bodyPr>
          <a:lstStyle/>
          <a:p>
            <a:r>
              <a:rPr lang="en-US" sz="1000" dirty="0"/>
              <a:t>Effective for various materials</a:t>
            </a:r>
          </a:p>
          <a:p>
            <a:r>
              <a:rPr lang="en-US" sz="1000" dirty="0"/>
              <a:t>Non-contact processing</a:t>
            </a:r>
          </a:p>
          <a:p>
            <a:endParaRPr lang="en-US" sz="1000" dirty="0"/>
          </a:p>
        </p:txBody>
      </p:sp>
      <p:sp>
        <p:nvSpPr>
          <p:cNvPr id="16" name="TextBox 15">
            <a:extLst>
              <a:ext uri="{FF2B5EF4-FFF2-40B4-BE49-F238E27FC236}">
                <a16:creationId xmlns:a16="http://schemas.microsoft.com/office/drawing/2014/main" id="{68B223CF-9C7C-D748-A79C-127FA009986C}"/>
              </a:ext>
            </a:extLst>
          </p:cNvPr>
          <p:cNvSpPr txBox="1"/>
          <p:nvPr/>
        </p:nvSpPr>
        <p:spPr>
          <a:xfrm>
            <a:off x="5251071" y="2996296"/>
            <a:ext cx="2066069" cy="1477328"/>
          </a:xfrm>
          <a:prstGeom prst="rect">
            <a:avLst/>
          </a:prstGeom>
          <a:noFill/>
        </p:spPr>
        <p:txBody>
          <a:bodyPr wrap="square" rtlCol="0">
            <a:spAutoFit/>
          </a:bodyPr>
          <a:lstStyle/>
          <a:p>
            <a:r>
              <a:rPr lang="en-US" sz="1800" dirty="0">
                <a:solidFill>
                  <a:schemeClr val="bg1"/>
                </a:solidFill>
              </a:rPr>
              <a:t>Advanced fabrication </a:t>
            </a:r>
          </a:p>
          <a:p>
            <a:r>
              <a:rPr lang="en-US" sz="1800" dirty="0">
                <a:solidFill>
                  <a:schemeClr val="bg1"/>
                </a:solidFill>
              </a:rPr>
              <a:t>Specialised application</a:t>
            </a:r>
          </a:p>
          <a:p>
            <a:endParaRPr lang="en-US" dirty="0">
              <a:solidFill>
                <a:schemeClr val="bg1"/>
              </a:solidFill>
            </a:endParaRPr>
          </a:p>
        </p:txBody>
      </p:sp>
      <p:grpSp>
        <p:nvGrpSpPr>
          <p:cNvPr id="36" name="Group 35">
            <a:extLst>
              <a:ext uri="{FF2B5EF4-FFF2-40B4-BE49-F238E27FC236}">
                <a16:creationId xmlns:a16="http://schemas.microsoft.com/office/drawing/2014/main" id="{DA63A3BB-81BC-6843-BBFE-62EF2F812632}"/>
              </a:ext>
            </a:extLst>
          </p:cNvPr>
          <p:cNvGrpSpPr/>
          <p:nvPr/>
        </p:nvGrpSpPr>
        <p:grpSpPr>
          <a:xfrm>
            <a:off x="405114" y="1615580"/>
            <a:ext cx="2997843" cy="1781771"/>
            <a:chOff x="405114" y="1615580"/>
            <a:chExt cx="2997843" cy="1781771"/>
          </a:xfrm>
        </p:grpSpPr>
        <p:sp>
          <p:nvSpPr>
            <p:cNvPr id="37" name="TextBox 36">
              <a:extLst>
                <a:ext uri="{FF2B5EF4-FFF2-40B4-BE49-F238E27FC236}">
                  <a16:creationId xmlns:a16="http://schemas.microsoft.com/office/drawing/2014/main" id="{807C4AFD-8ABC-1A4A-8DCC-594ABE3D9E20}"/>
                </a:ext>
              </a:extLst>
            </p:cNvPr>
            <p:cNvSpPr txBox="1"/>
            <p:nvPr/>
          </p:nvSpPr>
          <p:spPr>
            <a:xfrm>
              <a:off x="405114" y="1615580"/>
              <a:ext cx="2371162" cy="369332"/>
            </a:xfrm>
            <a:prstGeom prst="rect">
              <a:avLst/>
            </a:prstGeom>
            <a:noFill/>
          </p:spPr>
          <p:txBody>
            <a:bodyPr wrap="none" rtlCol="0">
              <a:spAutoFit/>
            </a:bodyPr>
            <a:lstStyle/>
            <a:p>
              <a:r>
                <a:rPr lang="en-US" b="1" dirty="0"/>
                <a:t>Femtosecond Laser</a:t>
              </a:r>
            </a:p>
          </p:txBody>
        </p:sp>
        <p:sp>
          <p:nvSpPr>
            <p:cNvPr id="38" name="Rectangle 37">
              <a:extLst>
                <a:ext uri="{FF2B5EF4-FFF2-40B4-BE49-F238E27FC236}">
                  <a16:creationId xmlns:a16="http://schemas.microsoft.com/office/drawing/2014/main" id="{157BCE91-2533-6441-B438-503FD925C2C9}"/>
                </a:ext>
              </a:extLst>
            </p:cNvPr>
            <p:cNvSpPr/>
            <p:nvPr/>
          </p:nvSpPr>
          <p:spPr>
            <a:xfrm>
              <a:off x="509287" y="1995907"/>
              <a:ext cx="555585" cy="45719"/>
            </a:xfrm>
            <a:prstGeom prst="rect">
              <a:avLst/>
            </a:prstGeom>
            <a:solidFill>
              <a:srgbClr val="57A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721DBD6-B4CE-9E4D-A5FD-D1F56CC9251A}"/>
                </a:ext>
              </a:extLst>
            </p:cNvPr>
            <p:cNvCxnSpPr>
              <a:cxnSpLocks/>
              <a:stCxn id="38" idx="3"/>
            </p:cNvCxnSpPr>
            <p:nvPr/>
          </p:nvCxnSpPr>
          <p:spPr>
            <a:xfrm>
              <a:off x="1064872" y="2018767"/>
              <a:ext cx="1585731" cy="0"/>
            </a:xfrm>
            <a:prstGeom prst="line">
              <a:avLst/>
            </a:prstGeom>
            <a:ln w="28575">
              <a:solidFill>
                <a:srgbClr val="3A889D"/>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5E977F-B14D-0946-9EAE-BF3E90C3C610}"/>
                </a:ext>
              </a:extLst>
            </p:cNvPr>
            <p:cNvCxnSpPr>
              <a:cxnSpLocks/>
            </p:cNvCxnSpPr>
            <p:nvPr/>
          </p:nvCxnSpPr>
          <p:spPr>
            <a:xfrm>
              <a:off x="2650603" y="2018766"/>
              <a:ext cx="752354" cy="1378585"/>
            </a:xfrm>
            <a:prstGeom prst="line">
              <a:avLst/>
            </a:prstGeom>
            <a:ln w="28575">
              <a:solidFill>
                <a:srgbClr val="3A889D"/>
              </a:solidFill>
              <a:prstDash val="sysDot"/>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20DCC3F-DAB6-BB4E-971D-37E7DCC2A4CD}"/>
              </a:ext>
            </a:extLst>
          </p:cNvPr>
          <p:cNvGrpSpPr/>
          <p:nvPr/>
        </p:nvGrpSpPr>
        <p:grpSpPr>
          <a:xfrm>
            <a:off x="7592935" y="1018948"/>
            <a:ext cx="4441123" cy="392192"/>
            <a:chOff x="-424279" y="1638439"/>
            <a:chExt cx="4441123" cy="392192"/>
          </a:xfrm>
        </p:grpSpPr>
        <p:sp>
          <p:nvSpPr>
            <p:cNvPr id="42" name="TextBox 41">
              <a:extLst>
                <a:ext uri="{FF2B5EF4-FFF2-40B4-BE49-F238E27FC236}">
                  <a16:creationId xmlns:a16="http://schemas.microsoft.com/office/drawing/2014/main" id="{D548C8FC-D861-9045-96DD-CCE3BE885292}"/>
                </a:ext>
              </a:extLst>
            </p:cNvPr>
            <p:cNvSpPr txBox="1"/>
            <p:nvPr/>
          </p:nvSpPr>
          <p:spPr>
            <a:xfrm>
              <a:off x="-165711" y="1638439"/>
              <a:ext cx="4182555" cy="369332"/>
            </a:xfrm>
            <a:prstGeom prst="rect">
              <a:avLst/>
            </a:prstGeom>
            <a:noFill/>
          </p:spPr>
          <p:txBody>
            <a:bodyPr wrap="none" rtlCol="0">
              <a:spAutoFit/>
            </a:bodyPr>
            <a:lstStyle/>
            <a:p>
              <a:r>
                <a:rPr lang="en-US" b="1" dirty="0"/>
                <a:t>Gallium Focused Ion Beam (Ga-FIB)</a:t>
              </a:r>
            </a:p>
          </p:txBody>
        </p:sp>
        <p:sp>
          <p:nvSpPr>
            <p:cNvPr id="43" name="Rectangle 42">
              <a:extLst>
                <a:ext uri="{FF2B5EF4-FFF2-40B4-BE49-F238E27FC236}">
                  <a16:creationId xmlns:a16="http://schemas.microsoft.com/office/drawing/2014/main" id="{C8C3A83D-B7D6-584F-AB65-80722C64C79F}"/>
                </a:ext>
              </a:extLst>
            </p:cNvPr>
            <p:cNvSpPr/>
            <p:nvPr/>
          </p:nvSpPr>
          <p:spPr>
            <a:xfrm>
              <a:off x="2874344" y="1984912"/>
              <a:ext cx="555585"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0144CD2-DA60-6A4C-B86F-E7F59270493C}"/>
                </a:ext>
              </a:extLst>
            </p:cNvPr>
            <p:cNvCxnSpPr>
              <a:cxnSpLocks/>
              <a:endCxn id="43" idx="1"/>
            </p:cNvCxnSpPr>
            <p:nvPr/>
          </p:nvCxnSpPr>
          <p:spPr>
            <a:xfrm>
              <a:off x="-424279" y="2007771"/>
              <a:ext cx="3298623" cy="1"/>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47B0B46-5525-1A40-8CAD-7355B3C7EB24}"/>
              </a:ext>
            </a:extLst>
          </p:cNvPr>
          <p:cNvGrpSpPr/>
          <p:nvPr/>
        </p:nvGrpSpPr>
        <p:grpSpPr>
          <a:xfrm>
            <a:off x="7719244" y="5291022"/>
            <a:ext cx="4472756" cy="403114"/>
            <a:chOff x="-507052" y="1615580"/>
            <a:chExt cx="4472756" cy="403114"/>
          </a:xfrm>
        </p:grpSpPr>
        <p:sp>
          <p:nvSpPr>
            <p:cNvPr id="46" name="TextBox 45">
              <a:extLst>
                <a:ext uri="{FF2B5EF4-FFF2-40B4-BE49-F238E27FC236}">
                  <a16:creationId xmlns:a16="http://schemas.microsoft.com/office/drawing/2014/main" id="{1DFAD1AA-247D-F149-8AE4-91EBFE0754CF}"/>
                </a:ext>
              </a:extLst>
            </p:cNvPr>
            <p:cNvSpPr txBox="1"/>
            <p:nvPr/>
          </p:nvSpPr>
          <p:spPr>
            <a:xfrm>
              <a:off x="405114" y="1615580"/>
              <a:ext cx="3560590" cy="369332"/>
            </a:xfrm>
            <a:prstGeom prst="rect">
              <a:avLst/>
            </a:prstGeom>
            <a:noFill/>
          </p:spPr>
          <p:txBody>
            <a:bodyPr wrap="none" rtlCol="0">
              <a:spAutoFit/>
            </a:bodyPr>
            <a:lstStyle/>
            <a:p>
              <a:r>
                <a:rPr lang="en-US" b="1" dirty="0"/>
                <a:t>Photo-Chemical Etching (PCE)</a:t>
              </a:r>
            </a:p>
          </p:txBody>
        </p:sp>
        <p:sp>
          <p:nvSpPr>
            <p:cNvPr id="47" name="Rectangle 46">
              <a:extLst>
                <a:ext uri="{FF2B5EF4-FFF2-40B4-BE49-F238E27FC236}">
                  <a16:creationId xmlns:a16="http://schemas.microsoft.com/office/drawing/2014/main" id="{310793C9-0B77-1B49-A870-CB0245106CD2}"/>
                </a:ext>
              </a:extLst>
            </p:cNvPr>
            <p:cNvSpPr/>
            <p:nvPr/>
          </p:nvSpPr>
          <p:spPr>
            <a:xfrm>
              <a:off x="3191309" y="1972975"/>
              <a:ext cx="555585"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AFB5D5E6-D445-D443-B06B-130E5D0DBD44}"/>
                </a:ext>
              </a:extLst>
            </p:cNvPr>
            <p:cNvCxnSpPr>
              <a:cxnSpLocks/>
              <a:endCxn id="47" idx="1"/>
            </p:cNvCxnSpPr>
            <p:nvPr/>
          </p:nvCxnSpPr>
          <p:spPr>
            <a:xfrm flipV="1">
              <a:off x="-507052" y="1995835"/>
              <a:ext cx="3698361" cy="22859"/>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935301-5173-634B-A831-3BA7B517DF58}"/>
                  </a:ext>
                </a:extLst>
              </p:cNvPr>
              <p:cNvSpPr txBox="1"/>
              <p:nvPr/>
            </p:nvSpPr>
            <p:spPr>
              <a:xfrm>
                <a:off x="3808144" y="5381861"/>
                <a:ext cx="1874750" cy="523220"/>
              </a:xfrm>
              <a:prstGeom prst="rect">
                <a:avLst/>
              </a:prstGeom>
              <a:noFill/>
            </p:spPr>
            <p:txBody>
              <a:bodyPr wrap="square" rtlCol="0">
                <a:spAutoFit/>
              </a:bodyPr>
              <a:lstStyle/>
              <a:p>
                <a:r>
                  <a:rPr lang="en-US" sz="1400" dirty="0"/>
                  <a:t>Working scale: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𝑚</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𝑚𝑚</m:t>
                    </m:r>
                  </m:oMath>
                </a14:m>
                <a:endParaRPr lang="en-US" sz="1400" dirty="0"/>
              </a:p>
            </p:txBody>
          </p:sp>
        </mc:Choice>
        <mc:Fallback xmlns="">
          <p:sp>
            <p:nvSpPr>
              <p:cNvPr id="7" name="TextBox 6">
                <a:extLst>
                  <a:ext uri="{FF2B5EF4-FFF2-40B4-BE49-F238E27FC236}">
                    <a16:creationId xmlns:a16="http://schemas.microsoft.com/office/drawing/2014/main" id="{16935301-5173-634B-A831-3BA7B517DF58}"/>
                  </a:ext>
                </a:extLst>
              </p:cNvPr>
              <p:cNvSpPr txBox="1">
                <a:spLocks noRot="1" noChangeAspect="1" noMove="1" noResize="1" noEditPoints="1" noAdjustHandles="1" noChangeArrowheads="1" noChangeShapeType="1" noTextEdit="1"/>
              </p:cNvSpPr>
              <p:nvPr/>
            </p:nvSpPr>
            <p:spPr>
              <a:xfrm>
                <a:off x="3808144" y="5381861"/>
                <a:ext cx="1874750" cy="523220"/>
              </a:xfrm>
              <a:prstGeom prst="rect">
                <a:avLst/>
              </a:prstGeom>
              <a:blipFill>
                <a:blip r:embed="rId2"/>
                <a:stretch>
                  <a:fillRect l="-1351" t="-2326"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4B41A22-D594-694B-A67A-3FF872BCAE0F}"/>
                  </a:ext>
                </a:extLst>
              </p:cNvPr>
              <p:cNvSpPr txBox="1"/>
              <p:nvPr/>
            </p:nvSpPr>
            <p:spPr>
              <a:xfrm>
                <a:off x="6447572" y="5504258"/>
                <a:ext cx="1874750" cy="523220"/>
              </a:xfrm>
              <a:prstGeom prst="rect">
                <a:avLst/>
              </a:prstGeom>
              <a:noFill/>
            </p:spPr>
            <p:txBody>
              <a:bodyPr wrap="square" rtlCol="0">
                <a:spAutoFit/>
              </a:bodyPr>
              <a:lstStyle/>
              <a:p>
                <a:r>
                  <a:rPr lang="en-US" sz="1400" dirty="0"/>
                  <a:t>Working scale: </a:t>
                </a:r>
                <a14:m>
                  <m:oMath xmlns:m="http://schemas.openxmlformats.org/officeDocument/2006/math">
                    <m:r>
                      <a:rPr lang="en-US" sz="1400" b="0" i="1" smtClean="0">
                        <a:latin typeface="Cambria Math" panose="02040503050406030204" pitchFamily="18" charset="0"/>
                        <a:ea typeface="Cambria Math" panose="02040503050406030204" pitchFamily="18" charset="0"/>
                      </a:rPr>
                      <m:t>𝑚𝑚</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𝑐𝑚</m:t>
                    </m:r>
                  </m:oMath>
                </a14:m>
                <a:endParaRPr lang="en-US" sz="1400" dirty="0"/>
              </a:p>
            </p:txBody>
          </p:sp>
        </mc:Choice>
        <mc:Fallback xmlns="">
          <p:sp>
            <p:nvSpPr>
              <p:cNvPr id="49" name="TextBox 48">
                <a:extLst>
                  <a:ext uri="{FF2B5EF4-FFF2-40B4-BE49-F238E27FC236}">
                    <a16:creationId xmlns:a16="http://schemas.microsoft.com/office/drawing/2014/main" id="{64B41A22-D594-694B-A67A-3FF872BCAE0F}"/>
                  </a:ext>
                </a:extLst>
              </p:cNvPr>
              <p:cNvSpPr txBox="1">
                <a:spLocks noRot="1" noChangeAspect="1" noMove="1" noResize="1" noEditPoints="1" noAdjustHandles="1" noChangeArrowheads="1" noChangeShapeType="1" noTextEdit="1"/>
              </p:cNvSpPr>
              <p:nvPr/>
            </p:nvSpPr>
            <p:spPr>
              <a:xfrm>
                <a:off x="6447572" y="5504258"/>
                <a:ext cx="1874750" cy="523220"/>
              </a:xfrm>
              <a:prstGeom prst="rect">
                <a:avLst/>
              </a:prstGeom>
              <a:blipFill>
                <a:blip r:embed="rId3"/>
                <a:stretch>
                  <a:fillRect l="-1342" t="-238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649AD1E-C5C6-F448-9534-AA25B024F242}"/>
                  </a:ext>
                </a:extLst>
              </p:cNvPr>
              <p:cNvSpPr txBox="1"/>
              <p:nvPr/>
            </p:nvSpPr>
            <p:spPr>
              <a:xfrm>
                <a:off x="5292558" y="1526832"/>
                <a:ext cx="1874750" cy="523220"/>
              </a:xfrm>
              <a:prstGeom prst="rect">
                <a:avLst/>
              </a:prstGeom>
              <a:noFill/>
            </p:spPr>
            <p:txBody>
              <a:bodyPr wrap="square" rtlCol="0">
                <a:spAutoFit/>
              </a:bodyPr>
              <a:lstStyle/>
              <a:p>
                <a:r>
                  <a:rPr lang="en-US" sz="1400" dirty="0"/>
                  <a:t>Working scale: </a:t>
                </a:r>
                <a14:m>
                  <m:oMath xmlns:m="http://schemas.openxmlformats.org/officeDocument/2006/math">
                    <m:r>
                      <m:rPr>
                        <m:sty m:val="p"/>
                      </m:rPr>
                      <a:rPr lang="en-US" sz="1400" b="0" i="0" smtClean="0">
                        <a:latin typeface="Cambria Math" panose="02040503050406030204" pitchFamily="18" charset="0"/>
                        <a:ea typeface="Cambria Math" panose="02040503050406030204" pitchFamily="18" charset="0"/>
                      </a:rPr>
                      <m:t>n</m:t>
                    </m:r>
                    <m:r>
                      <a:rPr lang="en-US" sz="1400" b="0" i="1" smtClean="0">
                        <a:latin typeface="Cambria Math" panose="02040503050406030204" pitchFamily="18" charset="0"/>
                        <a:ea typeface="Cambria Math" panose="02040503050406030204" pitchFamily="18" charset="0"/>
                      </a:rPr>
                      <m:t>𝑚</m:t>
                    </m:r>
                    <m:r>
                      <a:rPr lang="en-US" sz="1400" b="0" i="1"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𝑚</m:t>
                    </m:r>
                  </m:oMath>
                </a14:m>
                <a:endParaRPr lang="en-US" sz="1400" dirty="0"/>
              </a:p>
            </p:txBody>
          </p:sp>
        </mc:Choice>
        <mc:Fallback xmlns="">
          <p:sp>
            <p:nvSpPr>
              <p:cNvPr id="50" name="TextBox 49">
                <a:extLst>
                  <a:ext uri="{FF2B5EF4-FFF2-40B4-BE49-F238E27FC236}">
                    <a16:creationId xmlns:a16="http://schemas.microsoft.com/office/drawing/2014/main" id="{9649AD1E-C5C6-F448-9534-AA25B024F242}"/>
                  </a:ext>
                </a:extLst>
              </p:cNvPr>
              <p:cNvSpPr txBox="1">
                <a:spLocks noRot="1" noChangeAspect="1" noMove="1" noResize="1" noEditPoints="1" noAdjustHandles="1" noChangeArrowheads="1" noChangeShapeType="1" noTextEdit="1"/>
              </p:cNvSpPr>
              <p:nvPr/>
            </p:nvSpPr>
            <p:spPr>
              <a:xfrm>
                <a:off x="5292558" y="1526832"/>
                <a:ext cx="1874750" cy="523220"/>
              </a:xfrm>
              <a:prstGeom prst="rect">
                <a:avLst/>
              </a:prstGeom>
              <a:blipFill>
                <a:blip r:embed="rId4"/>
                <a:stretch>
                  <a:fillRect l="-671" t="-2381" b="-7143"/>
                </a:stretch>
              </a:blipFill>
            </p:spPr>
            <p:txBody>
              <a:bodyPr/>
              <a:lstStyle/>
              <a:p>
                <a:r>
                  <a:rPr lang="en-US">
                    <a:noFill/>
                  </a:rPr>
                  <a:t> </a:t>
                </a:r>
              </a:p>
            </p:txBody>
          </p:sp>
        </mc:Fallback>
      </mc:AlternateContent>
    </p:spTree>
    <p:extLst>
      <p:ext uri="{BB962C8B-B14F-4D97-AF65-F5344CB8AC3E}">
        <p14:creationId xmlns:p14="http://schemas.microsoft.com/office/powerpoint/2010/main" val="357195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77C-9B1E-D446-BA75-1A7668A0923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DFA37FC-8E79-9F43-A003-8F5BFC76122D}"/>
              </a:ext>
            </a:extLst>
          </p:cNvPr>
          <p:cNvSpPr>
            <a:spLocks noGrp="1"/>
          </p:cNvSpPr>
          <p:nvPr>
            <p:ph idx="1"/>
          </p:nvPr>
        </p:nvSpPr>
        <p:spPr/>
        <p:txBody>
          <a:bodyPr/>
          <a:lstStyle/>
          <a:p>
            <a:r>
              <a:rPr lang="en-US" dirty="0"/>
              <a:t>Work more on polishing surfaces by trying different recipes</a:t>
            </a:r>
          </a:p>
          <a:p>
            <a:r>
              <a:rPr lang="en-US" dirty="0"/>
              <a:t>Work on different and new materials to understand their property</a:t>
            </a:r>
          </a:p>
          <a:p>
            <a:r>
              <a:rPr lang="en-US" dirty="0"/>
              <a:t>Fabricate diffraction gratings on silicon crystal despite LIPSS to investigate the optical effects of it</a:t>
            </a:r>
          </a:p>
          <a:p>
            <a:endParaRPr lang="en-US" dirty="0"/>
          </a:p>
        </p:txBody>
      </p:sp>
      <p:sp>
        <p:nvSpPr>
          <p:cNvPr id="4" name="Slide Number Placeholder 3">
            <a:extLst>
              <a:ext uri="{FF2B5EF4-FFF2-40B4-BE49-F238E27FC236}">
                <a16:creationId xmlns:a16="http://schemas.microsoft.com/office/drawing/2014/main" id="{C9A64A69-E149-E14C-ABBF-F3629A02CA91}"/>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010718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F3CD-D2E6-CA43-8B85-3288D558F45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C72C096-1767-2443-BB04-47CFEFE16AAC}"/>
              </a:ext>
            </a:extLst>
          </p:cNvPr>
          <p:cNvSpPr>
            <a:spLocks noGrp="1"/>
          </p:cNvSpPr>
          <p:nvPr>
            <p:ph idx="1"/>
          </p:nvPr>
        </p:nvSpPr>
        <p:spPr>
          <a:xfrm>
            <a:off x="1126821" y="3733799"/>
            <a:ext cx="9905998" cy="3124201"/>
          </a:xfrm>
        </p:spPr>
        <p:txBody>
          <a:bodyPr>
            <a:noAutofit/>
          </a:bodyPr>
          <a:lstStyle/>
          <a:p>
            <a:r>
              <a:rPr lang="en-IN" sz="1800" b="0" i="1" dirty="0">
                <a:solidFill>
                  <a:schemeClr val="tx1"/>
                </a:solidFill>
                <a:effectLst/>
                <a:latin typeface="Calibri" panose="020F0502020204030204" pitchFamily="34" charset="0"/>
              </a:rPr>
              <a:t>ZEISS Crossbeam Family</a:t>
            </a:r>
            <a:r>
              <a:rPr lang="en-IN" sz="1800" b="0" i="0" dirty="0">
                <a:solidFill>
                  <a:schemeClr val="tx1"/>
                </a:solidFill>
                <a:effectLst/>
                <a:latin typeface="Calibri" panose="020F0502020204030204" pitchFamily="34" charset="0"/>
              </a:rPr>
              <a:t>. (n.d.). </a:t>
            </a:r>
            <a:r>
              <a:rPr lang="en-IN" sz="1800" b="0" i="0" dirty="0" err="1">
                <a:solidFill>
                  <a:schemeClr val="tx1"/>
                </a:solidFill>
                <a:effectLst/>
                <a:latin typeface="Calibri" panose="020F0502020204030204" pitchFamily="34" charset="0"/>
              </a:rPr>
              <a:t>Www.zeiss.com</a:t>
            </a:r>
            <a:r>
              <a:rPr lang="en-IN" sz="1800" b="0" i="0" dirty="0">
                <a:solidFill>
                  <a:schemeClr val="tx1"/>
                </a:solidFill>
                <a:effectLst/>
                <a:latin typeface="Calibri" panose="020F0502020204030204" pitchFamily="34" charset="0"/>
              </a:rPr>
              <a:t>. </a:t>
            </a:r>
            <a:r>
              <a:rPr lang="en-IN" sz="1800" b="0" i="0" dirty="0">
                <a:solidFill>
                  <a:schemeClr val="tx1"/>
                </a:solidFill>
                <a:effectLst/>
                <a:latin typeface="Calibri" panose="020F0502020204030204" pitchFamily="34" charset="0"/>
                <a:hlinkClick r:id="rId2"/>
              </a:rPr>
              <a:t>https://www.zeiss.com/microscopy/en/products/sem-fib-sem/fib-sem/crossbeam.html</a:t>
            </a:r>
            <a:r>
              <a:rPr lang="en-IN" sz="1800" b="0" i="0" dirty="0">
                <a:solidFill>
                  <a:schemeClr val="tx1"/>
                </a:solidFill>
                <a:effectLst/>
                <a:latin typeface="Calibri" panose="020F0502020204030204" pitchFamily="34" charset="0"/>
              </a:rPr>
              <a:t> </a:t>
            </a:r>
            <a:r>
              <a:rPr lang="en-IN" sz="1800" b="0" i="0" dirty="0">
                <a:solidFill>
                  <a:schemeClr val="tx1"/>
                </a:solidFill>
                <a:effectLst/>
                <a:latin typeface="Calibri" panose="020F0502020204030204" pitchFamily="34" charset="0"/>
                <a:hlinkClick r:id="rId3" action="ppaction://hlinksldjump"/>
              </a:rPr>
              <a:t>[1]</a:t>
            </a:r>
            <a:r>
              <a:rPr lang="en-IN" sz="1800" b="0" i="0" dirty="0">
                <a:solidFill>
                  <a:schemeClr val="tx1"/>
                </a:solidFill>
                <a:effectLst/>
                <a:latin typeface="Calibri" panose="020F0502020204030204" pitchFamily="34" charset="0"/>
              </a:rPr>
              <a:t>, </a:t>
            </a:r>
            <a:r>
              <a:rPr lang="en-IN" sz="1800" b="0" i="0" dirty="0">
                <a:solidFill>
                  <a:schemeClr val="tx1"/>
                </a:solidFill>
                <a:effectLst/>
                <a:latin typeface="Calibri" panose="020F0502020204030204" pitchFamily="34" charset="0"/>
                <a:hlinkClick r:id="rId4" action="ppaction://hlinksldjump"/>
              </a:rPr>
              <a:t>[5]</a:t>
            </a:r>
            <a:endParaRPr lang="en-IN" sz="1800" b="0" i="0" dirty="0">
              <a:solidFill>
                <a:schemeClr val="tx1"/>
              </a:solidFill>
              <a:effectLst/>
              <a:latin typeface="Calibri" panose="020F0502020204030204" pitchFamily="34" charset="0"/>
            </a:endParaRPr>
          </a:p>
          <a:p>
            <a:r>
              <a:rPr lang="en-IN" sz="1800" b="0" i="0" dirty="0" err="1">
                <a:solidFill>
                  <a:schemeClr val="tx1"/>
                </a:solidFill>
                <a:effectLst/>
                <a:latin typeface="Calibri" panose="020F0502020204030204" pitchFamily="34" charset="0"/>
              </a:rPr>
              <a:t>Nanakoudis</a:t>
            </a:r>
            <a:r>
              <a:rPr lang="en-IN" sz="1800" b="0" i="0" dirty="0">
                <a:solidFill>
                  <a:schemeClr val="tx1"/>
                </a:solidFill>
                <a:effectLst/>
                <a:latin typeface="Calibri" panose="020F0502020204030204" pitchFamily="34" charset="0"/>
              </a:rPr>
              <a:t>, A. (2019, November 21). </a:t>
            </a:r>
            <a:r>
              <a:rPr lang="en-IN" sz="1800" b="0" i="1" dirty="0">
                <a:solidFill>
                  <a:schemeClr val="tx1"/>
                </a:solidFill>
                <a:effectLst/>
                <a:latin typeface="Calibri" panose="020F0502020204030204" pitchFamily="34" charset="0"/>
              </a:rPr>
              <a:t>SEM: Types of Electrons and the Information They Provide</a:t>
            </a:r>
            <a:r>
              <a:rPr lang="en-IN" sz="1800" b="0" i="0" dirty="0">
                <a:solidFill>
                  <a:schemeClr val="tx1"/>
                </a:solidFill>
                <a:effectLst/>
                <a:latin typeface="Calibri" panose="020F0502020204030204" pitchFamily="34" charset="0"/>
              </a:rPr>
              <a:t>. Advancing Materials. </a:t>
            </a:r>
            <a:r>
              <a:rPr lang="en-IN" sz="1800" b="0" i="0" dirty="0">
                <a:solidFill>
                  <a:schemeClr val="tx1"/>
                </a:solidFill>
                <a:effectLst/>
                <a:latin typeface="Calibri" panose="020F0502020204030204" pitchFamily="34" charset="0"/>
                <a:hlinkClick r:id="rId5"/>
              </a:rPr>
              <a:t>https://www.thermofisher.com/blog/materials/sem-signal-types-electrons-and-the-information-they-provide/</a:t>
            </a:r>
            <a:r>
              <a:rPr lang="en-IN" sz="1800" b="0" i="0" dirty="0">
                <a:solidFill>
                  <a:schemeClr val="tx1"/>
                </a:solidFill>
                <a:effectLst/>
                <a:latin typeface="Calibri" panose="020F0502020204030204" pitchFamily="34" charset="0"/>
              </a:rPr>
              <a:t> </a:t>
            </a:r>
            <a:r>
              <a:rPr lang="en-IN" sz="1800" b="0" i="0" dirty="0">
                <a:solidFill>
                  <a:schemeClr val="tx1"/>
                </a:solidFill>
                <a:effectLst/>
                <a:latin typeface="Calibri" panose="020F0502020204030204" pitchFamily="34" charset="0"/>
                <a:hlinkClick r:id="rId6" action="ppaction://hlinksldjump"/>
              </a:rPr>
              <a:t>[2]</a:t>
            </a:r>
            <a:endParaRPr lang="en-IN" sz="1800" b="0" i="0" dirty="0">
              <a:solidFill>
                <a:schemeClr val="tx1"/>
              </a:solidFill>
              <a:effectLst/>
              <a:latin typeface="Calibri" panose="020F0502020204030204" pitchFamily="34" charset="0"/>
            </a:endParaRPr>
          </a:p>
          <a:p>
            <a:r>
              <a:rPr lang="en-IN" sz="1800" b="0" i="0" dirty="0" err="1">
                <a:solidFill>
                  <a:schemeClr val="tx1"/>
                </a:solidFill>
                <a:effectLst/>
                <a:latin typeface="Circular"/>
              </a:rPr>
              <a:t>Orlandini</a:t>
            </a:r>
            <a:r>
              <a:rPr lang="en-IN" sz="1800" b="0" i="0" dirty="0">
                <a:solidFill>
                  <a:schemeClr val="tx1"/>
                </a:solidFill>
                <a:effectLst/>
                <a:latin typeface="Circular"/>
              </a:rPr>
              <a:t>, A., </a:t>
            </a:r>
            <a:r>
              <a:rPr lang="en-IN" sz="1800" b="0" i="0" dirty="0" err="1">
                <a:solidFill>
                  <a:schemeClr val="tx1"/>
                </a:solidFill>
                <a:effectLst/>
                <a:latin typeface="Circular"/>
              </a:rPr>
              <a:t>Baraldo</a:t>
            </a:r>
            <a:r>
              <a:rPr lang="en-IN" sz="1800" b="0" i="0" dirty="0">
                <a:solidFill>
                  <a:schemeClr val="tx1"/>
                </a:solidFill>
                <a:effectLst/>
                <a:latin typeface="Circular"/>
              </a:rPr>
              <a:t>, S., Porta, M., &amp; Valente, A. (2022). Ablation threshold estimation for femtosecond pulsed laser machining of AISI 316L. </a:t>
            </a:r>
            <a:r>
              <a:rPr lang="en-IN" sz="1800" b="0" i="1" dirty="0">
                <a:solidFill>
                  <a:schemeClr val="tx1"/>
                </a:solidFill>
                <a:effectLst/>
                <a:latin typeface="Circular"/>
              </a:rPr>
              <a:t>Procedia CIRP</a:t>
            </a:r>
            <a:r>
              <a:rPr lang="en-IN" sz="1800" b="0" i="0" dirty="0">
                <a:solidFill>
                  <a:schemeClr val="tx1"/>
                </a:solidFill>
                <a:effectLst/>
                <a:latin typeface="Circular"/>
              </a:rPr>
              <a:t>, </a:t>
            </a:r>
            <a:r>
              <a:rPr lang="en-IN" sz="1800" b="0" i="1" dirty="0">
                <a:solidFill>
                  <a:schemeClr val="tx1"/>
                </a:solidFill>
                <a:effectLst/>
                <a:latin typeface="Circular"/>
              </a:rPr>
              <a:t>107</a:t>
            </a:r>
            <a:r>
              <a:rPr lang="en-IN" sz="1800" b="0" i="0" dirty="0">
                <a:solidFill>
                  <a:schemeClr val="tx1"/>
                </a:solidFill>
                <a:effectLst/>
                <a:latin typeface="Circular"/>
              </a:rPr>
              <a:t>, 617–622. doi:10.1016/j.procir.2022.05.035 . </a:t>
            </a:r>
            <a:r>
              <a:rPr lang="en-IN" sz="1800" b="0" i="0" dirty="0">
                <a:solidFill>
                  <a:schemeClr val="tx1"/>
                </a:solidFill>
                <a:effectLst/>
                <a:latin typeface="Circular"/>
                <a:hlinkClick r:id="rId7" action="ppaction://hlinksldjump"/>
              </a:rPr>
              <a:t>[3]</a:t>
            </a:r>
            <a:endParaRPr lang="en-IN" sz="1800" b="0" i="0" dirty="0">
              <a:solidFill>
                <a:schemeClr val="tx1"/>
              </a:solidFill>
              <a:effectLst/>
              <a:latin typeface="Circular"/>
            </a:endParaRPr>
          </a:p>
          <a:p>
            <a:r>
              <a:rPr lang="en-IN" sz="1800" b="0" i="0" dirty="0" err="1">
                <a:solidFill>
                  <a:schemeClr val="tx1"/>
                </a:solidFill>
                <a:effectLst/>
                <a:latin typeface="Circular"/>
              </a:rPr>
              <a:t>Orzi</a:t>
            </a:r>
            <a:r>
              <a:rPr lang="en-IN" sz="1800" b="0" i="0" dirty="0">
                <a:solidFill>
                  <a:schemeClr val="tx1"/>
                </a:solidFill>
                <a:effectLst/>
                <a:latin typeface="Circular"/>
              </a:rPr>
              <a:t>, Daniel &amp; </a:t>
            </a:r>
            <a:r>
              <a:rPr lang="en-IN" sz="1800" b="0" i="0" dirty="0" err="1">
                <a:solidFill>
                  <a:schemeClr val="tx1"/>
                </a:solidFill>
                <a:effectLst/>
                <a:latin typeface="Circular"/>
              </a:rPr>
              <a:t>Alvira</a:t>
            </a:r>
            <a:r>
              <a:rPr lang="en-IN" sz="1800" b="0" i="0" dirty="0">
                <a:solidFill>
                  <a:schemeClr val="tx1"/>
                </a:solidFill>
                <a:effectLst/>
                <a:latin typeface="Circular"/>
              </a:rPr>
              <a:t>, Fernando &amp; </a:t>
            </a:r>
            <a:r>
              <a:rPr lang="en-IN" sz="1800" b="0" i="0" dirty="0" err="1">
                <a:solidFill>
                  <a:schemeClr val="tx1"/>
                </a:solidFill>
                <a:effectLst/>
                <a:latin typeface="Circular"/>
              </a:rPr>
              <a:t>Bilmes</a:t>
            </a:r>
            <a:r>
              <a:rPr lang="en-IN" sz="1800" b="0" i="0" dirty="0">
                <a:solidFill>
                  <a:schemeClr val="tx1"/>
                </a:solidFill>
                <a:effectLst/>
                <a:latin typeface="Circular"/>
              </a:rPr>
              <a:t>, G.. (2012). Determination of femtosecond ablation thresholds by using laser ablation induced </a:t>
            </a:r>
            <a:r>
              <a:rPr lang="en-IN" sz="1800" b="0" i="0" dirty="0" err="1">
                <a:solidFill>
                  <a:schemeClr val="tx1"/>
                </a:solidFill>
                <a:effectLst/>
                <a:latin typeface="Circular"/>
              </a:rPr>
              <a:t>photoacoustics</a:t>
            </a:r>
            <a:r>
              <a:rPr lang="en-IN" sz="1800" b="0" i="0" dirty="0">
                <a:solidFill>
                  <a:schemeClr val="tx1"/>
                </a:solidFill>
                <a:effectLst/>
                <a:latin typeface="Circular"/>
              </a:rPr>
              <a:t> (LAIP). Applied Physics A. 110. 10.1007/s00339-012-7230-x. </a:t>
            </a:r>
            <a:r>
              <a:rPr lang="en-IN" sz="1800" b="0" i="0" dirty="0">
                <a:solidFill>
                  <a:schemeClr val="tx1"/>
                </a:solidFill>
                <a:effectLst/>
                <a:latin typeface="Circular"/>
                <a:hlinkClick r:id="rId8" action="ppaction://hlinksldjump"/>
              </a:rPr>
              <a:t>[4]</a:t>
            </a:r>
            <a:endParaRPr lang="en-IN" sz="1800" b="0" i="0" dirty="0">
              <a:solidFill>
                <a:schemeClr val="tx1"/>
              </a:solidFill>
              <a:effectLst/>
              <a:latin typeface="Circular"/>
            </a:endParaRPr>
          </a:p>
          <a:p>
            <a:pPr marL="0" indent="0">
              <a:buNone/>
            </a:pPr>
            <a:endParaRPr lang="en-IN" sz="1800" b="0" i="0" dirty="0">
              <a:solidFill>
                <a:schemeClr val="tx1"/>
              </a:solidFill>
              <a:effectLst/>
              <a:latin typeface="Circular"/>
            </a:endParaRPr>
          </a:p>
          <a:p>
            <a:endParaRPr lang="en-IN" sz="1800" b="0" i="0" dirty="0">
              <a:solidFill>
                <a:schemeClr val="tx1"/>
              </a:solidFill>
              <a:effectLst/>
              <a:latin typeface="Calibri" panose="020F0502020204030204" pitchFamily="34" charset="0"/>
            </a:endParaRPr>
          </a:p>
          <a:p>
            <a:pPr marL="0" indent="0" algn="l">
              <a:buNone/>
            </a:pPr>
            <a:r>
              <a:rPr lang="en-IN" sz="1800" b="0" i="0" dirty="0">
                <a:solidFill>
                  <a:srgbClr val="000000"/>
                </a:solidFill>
                <a:effectLst/>
                <a:latin typeface="Calibri" panose="020F0502020204030204" pitchFamily="34" charset="0"/>
              </a:rPr>
              <a:t>‌</a:t>
            </a:r>
          </a:p>
          <a:p>
            <a:endParaRPr lang="en-IN" sz="1800" b="0" i="0" dirty="0">
              <a:solidFill>
                <a:schemeClr val="tx1"/>
              </a:solidFill>
              <a:effectLst/>
              <a:latin typeface="Circular"/>
            </a:endParaRPr>
          </a:p>
          <a:p>
            <a:endParaRPr lang="en-US" sz="1800" dirty="0">
              <a:solidFill>
                <a:schemeClr val="tx1"/>
              </a:solidFill>
            </a:endParaRPr>
          </a:p>
          <a:p>
            <a:endParaRPr lang="en-US" sz="1800" dirty="0"/>
          </a:p>
        </p:txBody>
      </p:sp>
      <p:sp>
        <p:nvSpPr>
          <p:cNvPr id="4" name="Slide Number Placeholder 3">
            <a:extLst>
              <a:ext uri="{FF2B5EF4-FFF2-40B4-BE49-F238E27FC236}">
                <a16:creationId xmlns:a16="http://schemas.microsoft.com/office/drawing/2014/main" id="{5EB6A6C4-7F66-D948-B5E7-CB74B6BF8237}"/>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069392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EF8-2EA0-D547-A75B-2517E01A7F39}"/>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651C1138-7B8C-5B4F-90C0-69374E809EA9}"/>
              </a:ext>
            </a:extLst>
          </p:cNvPr>
          <p:cNvSpPr>
            <a:spLocks noGrp="1"/>
          </p:cNvSpPr>
          <p:nvPr>
            <p:ph idx="1"/>
          </p:nvPr>
        </p:nvSpPr>
        <p:spPr/>
        <p:txBody>
          <a:bodyPr>
            <a:normAutofit/>
          </a:bodyPr>
          <a:lstStyle/>
          <a:p>
            <a:pPr algn="ctr"/>
            <a:r>
              <a:rPr lang="en-US" sz="3600" dirty="0"/>
              <a:t>Questions?</a:t>
            </a:r>
          </a:p>
        </p:txBody>
      </p:sp>
      <p:sp>
        <p:nvSpPr>
          <p:cNvPr id="4" name="Slide Number Placeholder 3">
            <a:extLst>
              <a:ext uri="{FF2B5EF4-FFF2-40B4-BE49-F238E27FC236}">
                <a16:creationId xmlns:a16="http://schemas.microsoft.com/office/drawing/2014/main" id="{A8EC4B42-34F4-584E-A103-78448DC483AE}"/>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64032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E611-1963-4443-AB5A-356EB14E5FCE}"/>
              </a:ext>
            </a:extLst>
          </p:cNvPr>
          <p:cNvSpPr>
            <a:spLocks noGrp="1"/>
          </p:cNvSpPr>
          <p:nvPr>
            <p:ph type="title"/>
          </p:nvPr>
        </p:nvSpPr>
        <p:spPr>
          <a:xfrm>
            <a:off x="6420465" y="609600"/>
            <a:ext cx="5122606" cy="1905000"/>
          </a:xfrm>
        </p:spPr>
        <p:txBody>
          <a:bodyPr>
            <a:normAutofit/>
          </a:bodyPr>
          <a:lstStyle/>
          <a:p>
            <a:r>
              <a:rPr lang="en-US"/>
              <a:t>What am I working with?</a:t>
            </a:r>
            <a:endParaRPr lang="en-US" dirty="0"/>
          </a:p>
        </p:txBody>
      </p:sp>
      <p:sp>
        <p:nvSpPr>
          <p:cNvPr id="3" name="Content Placeholder 2">
            <a:extLst>
              <a:ext uri="{FF2B5EF4-FFF2-40B4-BE49-F238E27FC236}">
                <a16:creationId xmlns:a16="http://schemas.microsoft.com/office/drawing/2014/main" id="{E9319A3F-F091-2B47-BE5E-682A2874DE87}"/>
              </a:ext>
            </a:extLst>
          </p:cNvPr>
          <p:cNvSpPr>
            <a:spLocks noGrp="1"/>
          </p:cNvSpPr>
          <p:nvPr>
            <p:ph idx="1"/>
          </p:nvPr>
        </p:nvSpPr>
        <p:spPr>
          <a:xfrm>
            <a:off x="6420465" y="3141561"/>
            <a:ext cx="5122606" cy="3216276"/>
          </a:xfrm>
        </p:spPr>
        <p:txBody>
          <a:bodyPr anchor="t">
            <a:normAutofit/>
          </a:bodyPr>
          <a:lstStyle/>
          <a:p>
            <a:pPr>
              <a:lnSpc>
                <a:spcPct val="90000"/>
              </a:lnSpc>
            </a:pPr>
            <a:r>
              <a:rPr lang="en-IN" sz="1600" dirty="0"/>
              <a:t>Utilizing the Zeiss’ Crossbeam 350 FIB-SEM, equipped for low vacuum operations and in-situ experiments, ensuring high-quality imaging and high throughput thanks to the Gemini electron optics.</a:t>
            </a:r>
          </a:p>
          <a:p>
            <a:pPr>
              <a:lnSpc>
                <a:spcPct val="90000"/>
              </a:lnSpc>
            </a:pPr>
            <a:r>
              <a:rPr lang="en-IN" sz="1600" dirty="0"/>
              <a:t>The femtosecond laser, integrated with the system’s airlock, enhances in-situ studies by preventing chamber contamination, enabling rapid access to deeply buried structures, and preparing large or high aspect-ratio structures with precision.</a:t>
            </a:r>
          </a:p>
          <a:p>
            <a:pPr>
              <a:lnSpc>
                <a:spcPct val="90000"/>
              </a:lnSpc>
            </a:pPr>
            <a:endParaRPr lang="en-IN" sz="1600" dirty="0"/>
          </a:p>
          <a:p>
            <a:pPr>
              <a:lnSpc>
                <a:spcPct val="90000"/>
              </a:lnSpc>
            </a:pPr>
            <a:endParaRPr lang="en-US" sz="1600" dirty="0"/>
          </a:p>
        </p:txBody>
      </p:sp>
      <p:pic>
        <p:nvPicPr>
          <p:cNvPr id="14" name="Picture 13" descr="A close-up of a machine&#10;&#10;Description automatically generated">
            <a:extLst>
              <a:ext uri="{FF2B5EF4-FFF2-40B4-BE49-F238E27FC236}">
                <a16:creationId xmlns:a16="http://schemas.microsoft.com/office/drawing/2014/main" id="{34865F24-B7E7-6A4C-8B8E-7EFA67FB6B3F}"/>
              </a:ext>
            </a:extLst>
          </p:cNvPr>
          <p:cNvPicPr>
            <a:picLocks noChangeAspect="1"/>
          </p:cNvPicPr>
          <p:nvPr/>
        </p:nvPicPr>
        <p:blipFill>
          <a:blip r:embed="rId3"/>
          <a:stretch>
            <a:fillRect/>
          </a:stretch>
        </p:blipFill>
        <p:spPr>
          <a:xfrm>
            <a:off x="643192" y="857530"/>
            <a:ext cx="5451627" cy="306654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Slide Number Placeholder 3">
            <a:extLst>
              <a:ext uri="{FF2B5EF4-FFF2-40B4-BE49-F238E27FC236}">
                <a16:creationId xmlns:a16="http://schemas.microsoft.com/office/drawing/2014/main" id="{49F81CCE-93A4-E748-A793-349B38B74F15}"/>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5</a:t>
            </a:fld>
            <a:endParaRPr lang="en-US"/>
          </a:p>
        </p:txBody>
      </p:sp>
      <p:grpSp>
        <p:nvGrpSpPr>
          <p:cNvPr id="18" name="Group 17">
            <a:extLst>
              <a:ext uri="{FF2B5EF4-FFF2-40B4-BE49-F238E27FC236}">
                <a16:creationId xmlns:a16="http://schemas.microsoft.com/office/drawing/2014/main" id="{F82BFB01-4B0B-764D-85A6-BF97F2C58F1C}"/>
              </a:ext>
            </a:extLst>
          </p:cNvPr>
          <p:cNvGrpSpPr/>
          <p:nvPr/>
        </p:nvGrpSpPr>
        <p:grpSpPr>
          <a:xfrm>
            <a:off x="1126821" y="4108702"/>
            <a:ext cx="4490123" cy="2749298"/>
            <a:chOff x="1249774" y="4225720"/>
            <a:chExt cx="4490123" cy="2749298"/>
          </a:xfrm>
        </p:grpSpPr>
        <p:pic>
          <p:nvPicPr>
            <p:cNvPr id="16" name="Picture 15" descr="A close-up of a wall&#10;&#10;Description automatically generated">
              <a:extLst>
                <a:ext uri="{FF2B5EF4-FFF2-40B4-BE49-F238E27FC236}">
                  <a16:creationId xmlns:a16="http://schemas.microsoft.com/office/drawing/2014/main" id="{879A156A-F79D-4042-B1B9-C527F13F2FC7}"/>
                </a:ext>
              </a:extLst>
            </p:cNvPr>
            <p:cNvPicPr>
              <a:picLocks noChangeAspect="1"/>
            </p:cNvPicPr>
            <p:nvPr/>
          </p:nvPicPr>
          <p:blipFill>
            <a:blip r:embed="rId4"/>
            <a:stretch>
              <a:fillRect/>
            </a:stretch>
          </p:blipFill>
          <p:spPr>
            <a:xfrm>
              <a:off x="1335776" y="4225720"/>
              <a:ext cx="4066457" cy="2287382"/>
            </a:xfrm>
            <a:prstGeom prst="rect">
              <a:avLst/>
            </a:prstGeom>
            <a:effectLst>
              <a:softEdge rad="12700"/>
            </a:effectLst>
          </p:spPr>
        </p:pic>
        <p:sp>
          <p:nvSpPr>
            <p:cNvPr id="17" name="TextBox 16">
              <a:extLst>
                <a:ext uri="{FF2B5EF4-FFF2-40B4-BE49-F238E27FC236}">
                  <a16:creationId xmlns:a16="http://schemas.microsoft.com/office/drawing/2014/main" id="{82A926A9-1EF5-8946-90AB-0F16CD3D146F}"/>
                </a:ext>
              </a:extLst>
            </p:cNvPr>
            <p:cNvSpPr txBox="1"/>
            <p:nvPr/>
          </p:nvSpPr>
          <p:spPr>
            <a:xfrm>
              <a:off x="1249774" y="6467187"/>
              <a:ext cx="4490123" cy="507831"/>
            </a:xfrm>
            <a:prstGeom prst="rect">
              <a:avLst/>
            </a:prstGeom>
            <a:noFill/>
          </p:spPr>
          <p:txBody>
            <a:bodyPr wrap="square" rtlCol="0">
              <a:spAutoFit/>
            </a:bodyPr>
            <a:lstStyle/>
            <a:p>
              <a:r>
                <a:rPr lang="en-US" sz="900" dirty="0"/>
                <a:t>Zeiss:  multi chip package with copper microbumps and flip chip interconnect, laser milled and FIB polished cross-section, trench depth 1.6mm </a:t>
              </a:r>
              <a:r>
                <a:rPr lang="en-US" sz="900" dirty="0">
                  <a:hlinkClick r:id="rId5" action="ppaction://hlinksldjump"/>
                </a:rPr>
                <a:t>[1]</a:t>
              </a:r>
              <a:endParaRPr lang="en-US" sz="900" dirty="0"/>
            </a:p>
          </p:txBody>
        </p:sp>
      </p:grpSp>
    </p:spTree>
    <p:extLst>
      <p:ext uri="{BB962C8B-B14F-4D97-AF65-F5344CB8AC3E}">
        <p14:creationId xmlns:p14="http://schemas.microsoft.com/office/powerpoint/2010/main" val="261048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55C8DE-4038-174C-B7ED-1325E2AC83BF}"/>
              </a:ext>
            </a:extLst>
          </p:cNvPr>
          <p:cNvSpPr>
            <a:spLocks noGrp="1"/>
          </p:cNvSpPr>
          <p:nvPr>
            <p:ph idx="1"/>
          </p:nvPr>
        </p:nvSpPr>
        <p:spPr>
          <a:noFill/>
        </p:spPr>
        <p:txBody>
          <a:bodyPr/>
          <a:lstStyle/>
          <a:p>
            <a:r>
              <a:rPr lang="en-US" dirty="0">
                <a:gradFill flip="none" rotWithShape="1">
                  <a:gsLst>
                    <a:gs pos="0">
                      <a:schemeClr val="tx1">
                        <a:alpha val="38000"/>
                      </a:schemeClr>
                    </a:gs>
                    <a:gs pos="0">
                      <a:schemeClr val="tx1">
                        <a:lumMod val="75000"/>
                        <a:alpha val="39000"/>
                      </a:schemeClr>
                    </a:gs>
                  </a:gsLst>
                  <a:lin ang="5580000" scaled="0"/>
                  <a:tileRect/>
                </a:gradFill>
              </a:rPr>
              <a:t>What am I aiming to do?</a:t>
            </a:r>
          </a:p>
          <a:p>
            <a:r>
              <a:rPr lang="en-US" dirty="0">
                <a:gradFill flip="none" rotWithShape="1">
                  <a:gsLst>
                    <a:gs pos="0">
                      <a:schemeClr val="tx1"/>
                    </a:gs>
                    <a:gs pos="0">
                      <a:schemeClr val="tx1">
                        <a:lumMod val="75000"/>
                        <a:alpha val="39218"/>
                      </a:schemeClr>
                    </a:gs>
                  </a:gsLst>
                  <a:lin ang="5580000" scaled="0"/>
                  <a:tileRect/>
                </a:gradFill>
              </a:rPr>
              <a:t>What am I working with?</a:t>
            </a:r>
          </a:p>
          <a:p>
            <a:r>
              <a:rPr lang="en-US" dirty="0"/>
              <a:t>Why is it important?</a:t>
            </a:r>
          </a:p>
        </p:txBody>
      </p:sp>
      <p:sp>
        <p:nvSpPr>
          <p:cNvPr id="2" name="Title 1">
            <a:extLst>
              <a:ext uri="{FF2B5EF4-FFF2-40B4-BE49-F238E27FC236}">
                <a16:creationId xmlns:a16="http://schemas.microsoft.com/office/drawing/2014/main" id="{7720D368-DC84-3A4A-966E-FABC43105DE2}"/>
              </a:ext>
            </a:extLst>
          </p:cNvPr>
          <p:cNvSpPr>
            <a:spLocks noGrp="1"/>
          </p:cNvSpPr>
          <p:nvPr>
            <p:ph type="title"/>
          </p:nvPr>
        </p:nvSpPr>
        <p:spPr>
          <a:xfrm>
            <a:off x="643192" y="609600"/>
            <a:ext cx="3643674" cy="1905000"/>
          </a:xfrm>
        </p:spPr>
        <p:txBody>
          <a:bodyPr>
            <a:normAutofit/>
          </a:bodyPr>
          <a:lstStyle/>
          <a:p>
            <a:r>
              <a:rPr lang="en-US" sz="2800" dirty="0"/>
              <a:t>Introduction</a:t>
            </a:r>
          </a:p>
        </p:txBody>
      </p:sp>
      <p:sp>
        <p:nvSpPr>
          <p:cNvPr id="7" name="Slide Number Placeholder 6">
            <a:extLst>
              <a:ext uri="{FF2B5EF4-FFF2-40B4-BE49-F238E27FC236}">
                <a16:creationId xmlns:a16="http://schemas.microsoft.com/office/drawing/2014/main" id="{88CCCECC-9541-DD46-A3A7-697E3BECF7A8}"/>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6</a:t>
            </a:fld>
            <a:endParaRPr lang="en-US"/>
          </a:p>
        </p:txBody>
      </p:sp>
      <p:pic>
        <p:nvPicPr>
          <p:cNvPr id="8" name="Picture 7">
            <a:extLst>
              <a:ext uri="{FF2B5EF4-FFF2-40B4-BE49-F238E27FC236}">
                <a16:creationId xmlns:a16="http://schemas.microsoft.com/office/drawing/2014/main" id="{7C3C4CA7-251A-2E41-84BA-232B808FB997}"/>
              </a:ext>
            </a:extLst>
          </p:cNvPr>
          <p:cNvPicPr>
            <a:picLocks noChangeAspect="1"/>
          </p:cNvPicPr>
          <p:nvPr/>
        </p:nvPicPr>
        <p:blipFill>
          <a:blip r:embed="rId4"/>
          <a:stretch>
            <a:fillRect/>
          </a:stretch>
        </p:blipFill>
        <p:spPr>
          <a:xfrm>
            <a:off x="5806541" y="645106"/>
            <a:ext cx="4565539" cy="5247747"/>
          </a:xfrm>
          <a:prstGeom prst="roundRect">
            <a:avLst>
              <a:gd name="adj" fmla="val 3517"/>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130983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47E8-2F56-2744-B2B4-8BF3AF4B5E1D}"/>
              </a:ext>
            </a:extLst>
          </p:cNvPr>
          <p:cNvSpPr>
            <a:spLocks noGrp="1"/>
          </p:cNvSpPr>
          <p:nvPr>
            <p:ph type="title"/>
          </p:nvPr>
        </p:nvSpPr>
        <p:spPr>
          <a:xfrm>
            <a:off x="643191" y="609600"/>
            <a:ext cx="6573685" cy="1905000"/>
          </a:xfrm>
        </p:spPr>
        <p:txBody>
          <a:bodyPr>
            <a:normAutofit/>
          </a:bodyPr>
          <a:lstStyle/>
          <a:p>
            <a:r>
              <a:rPr lang="en-US" dirty="0"/>
              <a:t>Why is it important?</a:t>
            </a:r>
          </a:p>
        </p:txBody>
      </p:sp>
      <p:sp>
        <p:nvSpPr>
          <p:cNvPr id="3" name="Content Placeholder 2">
            <a:extLst>
              <a:ext uri="{FF2B5EF4-FFF2-40B4-BE49-F238E27FC236}">
                <a16:creationId xmlns:a16="http://schemas.microsoft.com/office/drawing/2014/main" id="{B806A76B-82FF-4B4F-995A-DD774594C5DE}"/>
              </a:ext>
            </a:extLst>
          </p:cNvPr>
          <p:cNvSpPr>
            <a:spLocks noGrp="1"/>
          </p:cNvSpPr>
          <p:nvPr>
            <p:ph idx="1"/>
          </p:nvPr>
        </p:nvSpPr>
        <p:spPr>
          <a:xfrm>
            <a:off x="643191" y="2909883"/>
            <a:ext cx="6573684" cy="3216276"/>
          </a:xfrm>
        </p:spPr>
        <p:txBody>
          <a:bodyPr anchor="t">
            <a:normAutofit/>
          </a:bodyPr>
          <a:lstStyle/>
          <a:p>
            <a:pPr>
              <a:lnSpc>
                <a:spcPct val="90000"/>
              </a:lnSpc>
            </a:pPr>
            <a:r>
              <a:rPr lang="en-IN" sz="1600" dirty="0"/>
              <a:t>Femtosecond lasers enable precise access to deeply buried regions of interest in 3D-scanned samples, such as those analysed by micro-CT, allowing for detailed topological analysis without damaging surrounding areas.</a:t>
            </a:r>
          </a:p>
          <a:p>
            <a:pPr>
              <a:lnSpc>
                <a:spcPct val="90000"/>
              </a:lnSpc>
            </a:pPr>
            <a:r>
              <a:rPr lang="en-IN" sz="1600" dirty="0"/>
              <a:t>Exploring the potential of femtosecond lasers in machining instruments for space exploration offers a high-precision alternative to traditional methods, </a:t>
            </a:r>
          </a:p>
          <a:p>
            <a:pPr>
              <a:lnSpc>
                <a:spcPct val="90000"/>
              </a:lnSpc>
            </a:pPr>
            <a:r>
              <a:rPr lang="en-IN" sz="1600" dirty="0"/>
              <a:t>This research evaluates whether femtosecond laser ablation can outperform traditional methods like nanosecond lasers and photo-chemical etching, particularly in terms of volume and size.</a:t>
            </a:r>
          </a:p>
        </p:txBody>
      </p:sp>
      <p:sp>
        <p:nvSpPr>
          <p:cNvPr id="4" name="Slide Number Placeholder 3">
            <a:extLst>
              <a:ext uri="{FF2B5EF4-FFF2-40B4-BE49-F238E27FC236}">
                <a16:creationId xmlns:a16="http://schemas.microsoft.com/office/drawing/2014/main" id="{0891179E-3204-2141-A88D-9DE767574E96}"/>
              </a:ext>
            </a:extLst>
          </p:cNvPr>
          <p:cNvSpPr>
            <a:spLocks noGrp="1"/>
          </p:cNvSpPr>
          <p:nvPr>
            <p:ph type="sldNum" sz="quarter" idx="12"/>
          </p:nvPr>
        </p:nvSpPr>
        <p:spPr>
          <a:xfrm>
            <a:off x="10514012" y="5883275"/>
            <a:ext cx="551167" cy="365125"/>
          </a:xfrm>
        </p:spPr>
        <p:txBody>
          <a:bodyPr>
            <a:normAutofit/>
          </a:bodyPr>
          <a:lstStyle/>
          <a:p>
            <a:pPr>
              <a:spcAft>
                <a:spcPts val="600"/>
              </a:spcAft>
            </a:pPr>
            <a:fld id="{D57F1E4F-1CFF-5643-939E-217C01CDF565}" type="slidenum">
              <a:rPr lang="en-US" smtClean="0"/>
              <a:pPr>
                <a:spcAft>
                  <a:spcPts val="600"/>
                </a:spcAft>
              </a:pPr>
              <a:t>7</a:t>
            </a:fld>
            <a:endParaRPr lang="en-US"/>
          </a:p>
        </p:txBody>
      </p:sp>
      <p:pic>
        <p:nvPicPr>
          <p:cNvPr id="1028" name="Picture 4">
            <a:extLst>
              <a:ext uri="{FF2B5EF4-FFF2-40B4-BE49-F238E27FC236}">
                <a16:creationId xmlns:a16="http://schemas.microsoft.com/office/drawing/2014/main" id="{F45F7074-1757-7D48-B11E-515B18A94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343" y="949847"/>
            <a:ext cx="3346346" cy="4958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31321-88C1-F942-A6AB-BA1519F0EAF5}"/>
              </a:ext>
            </a:extLst>
          </p:cNvPr>
          <p:cNvSpPr txBox="1"/>
          <p:nvPr/>
        </p:nvSpPr>
        <p:spPr>
          <a:xfrm>
            <a:off x="7500592" y="5885990"/>
            <a:ext cx="3377848" cy="338554"/>
          </a:xfrm>
          <a:prstGeom prst="rect">
            <a:avLst/>
          </a:prstGeom>
          <a:noFill/>
        </p:spPr>
        <p:txBody>
          <a:bodyPr wrap="none" rtlCol="0">
            <a:spAutoFit/>
          </a:bodyPr>
          <a:lstStyle/>
          <a:p>
            <a:r>
              <a:rPr lang="en-US" sz="1600" dirty="0"/>
              <a:t>EBSD on laser prepared surfaces</a:t>
            </a:r>
          </a:p>
        </p:txBody>
      </p:sp>
    </p:spTree>
    <p:extLst>
      <p:ext uri="{BB962C8B-B14F-4D97-AF65-F5344CB8AC3E}">
        <p14:creationId xmlns:p14="http://schemas.microsoft.com/office/powerpoint/2010/main" val="266189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Freeform: Shape 70">
            <a:extLst>
              <a:ext uri="{FF2B5EF4-FFF2-40B4-BE49-F238E27FC236}">
                <a16:creationId xmlns:a16="http://schemas.microsoft.com/office/drawing/2014/main" id="{D66C64E2-95DB-F64C-A561-85172E172276}"/>
              </a:ext>
            </a:extLst>
          </p:cNvPr>
          <p:cNvSpPr/>
          <p:nvPr/>
        </p:nvSpPr>
        <p:spPr>
          <a:xfrm>
            <a:off x="6156155" y="857575"/>
            <a:ext cx="2194013" cy="2175072"/>
          </a:xfrm>
          <a:custGeom>
            <a:avLst/>
            <a:gdLst>
              <a:gd name="connsiteX0" fmla="*/ 1338 w 2183246"/>
              <a:gd name="connsiteY0" fmla="*/ 1657877 h 2161962"/>
              <a:gd name="connsiteX1" fmla="*/ 2609 w 2183246"/>
              <a:gd name="connsiteY1" fmla="*/ 1580074 h 2161962"/>
              <a:gd name="connsiteX2" fmla="*/ 2341 w 2183246"/>
              <a:gd name="connsiteY2" fmla="*/ 1349011 h 2161962"/>
              <a:gd name="connsiteX3" fmla="*/ 1806 w 2183246"/>
              <a:gd name="connsiteY3" fmla="*/ 886886 h 2161962"/>
              <a:gd name="connsiteX4" fmla="*/ 1605 w 2183246"/>
              <a:gd name="connsiteY4" fmla="*/ 734365 h 2161962"/>
              <a:gd name="connsiteX5" fmla="*/ 1204 w 2183246"/>
              <a:gd name="connsiteY5" fmla="*/ 369628 h 2161962"/>
              <a:gd name="connsiteX6" fmla="*/ 937 w 2183246"/>
              <a:gd name="connsiteY6" fmla="*/ 184912 h 2161962"/>
              <a:gd name="connsiteX7" fmla="*/ 27021 w 2183246"/>
              <a:gd name="connsiteY7" fmla="*/ 41043 h 2161962"/>
              <a:gd name="connsiteX8" fmla="*/ 278772 w 2183246"/>
              <a:gd name="connsiteY8" fmla="*/ 16897 h 2161962"/>
              <a:gd name="connsiteX9" fmla="*/ 577275 w 2183246"/>
              <a:gd name="connsiteY9" fmla="*/ 73103 h 2161962"/>
              <a:gd name="connsiteX10" fmla="*/ 1266646 w 2183246"/>
              <a:gd name="connsiteY10" fmla="*/ 349708 h 2161962"/>
              <a:gd name="connsiteX11" fmla="*/ 1855358 w 2183246"/>
              <a:gd name="connsiteY11" fmla="*/ 807339 h 2161962"/>
              <a:gd name="connsiteX12" fmla="*/ 2042499 w 2183246"/>
              <a:gd name="connsiteY12" fmla="*/ 1021499 h 2161962"/>
              <a:gd name="connsiteX13" fmla="*/ 2111724 w 2183246"/>
              <a:gd name="connsiteY13" fmla="*/ 1113790 h 2161962"/>
              <a:gd name="connsiteX14" fmla="*/ 2178674 w 2183246"/>
              <a:gd name="connsiteY14" fmla="*/ 1228014 h 2161962"/>
              <a:gd name="connsiteX15" fmla="*/ 2165431 w 2183246"/>
              <a:gd name="connsiteY15" fmla="*/ 1332914 h 2161962"/>
              <a:gd name="connsiteX16" fmla="*/ 2070122 w 2183246"/>
              <a:gd name="connsiteY16" fmla="*/ 1407364 h 2161962"/>
              <a:gd name="connsiteX17" fmla="*/ 1951604 w 2183246"/>
              <a:gd name="connsiteY17" fmla="*/ 1474033 h 2161962"/>
              <a:gd name="connsiteX18" fmla="*/ 1752424 w 2183246"/>
              <a:gd name="connsiteY18" fmla="*/ 1590336 h 2161962"/>
              <a:gd name="connsiteX19" fmla="*/ 1354063 w 2183246"/>
              <a:gd name="connsiteY19" fmla="*/ 1822941 h 2161962"/>
              <a:gd name="connsiteX20" fmla="*/ 963729 w 2183246"/>
              <a:gd name="connsiteY20" fmla="*/ 2050919 h 2161962"/>
              <a:gd name="connsiteX21" fmla="*/ 631852 w 2183246"/>
              <a:gd name="connsiteY21" fmla="*/ 2134825 h 2161962"/>
              <a:gd name="connsiteX22" fmla="*/ 568178 w 2183246"/>
              <a:gd name="connsiteY22" fmla="*/ 2073321 h 2161962"/>
              <a:gd name="connsiteX23" fmla="*/ 165738 w 2183246"/>
              <a:gd name="connsiteY23" fmla="*/ 1837228 h 2161962"/>
              <a:gd name="connsiteX24" fmla="*/ 29763 w 2183246"/>
              <a:gd name="connsiteY24" fmla="*/ 1760564 h 2161962"/>
              <a:gd name="connsiteX25" fmla="*/ 1338 w 2183246"/>
              <a:gd name="connsiteY25" fmla="*/ 1657877 h 21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3246" h="2161962">
                <a:moveTo>
                  <a:pt x="1338" y="1657877"/>
                </a:moveTo>
                <a:cubicBezTo>
                  <a:pt x="803" y="1632323"/>
                  <a:pt x="2676" y="1606232"/>
                  <a:pt x="2609" y="1580074"/>
                </a:cubicBezTo>
                <a:cubicBezTo>
                  <a:pt x="2542" y="1503076"/>
                  <a:pt x="2408" y="1426010"/>
                  <a:pt x="2341" y="1349011"/>
                </a:cubicBezTo>
                <a:cubicBezTo>
                  <a:pt x="2140" y="1194947"/>
                  <a:pt x="1940" y="1040950"/>
                  <a:pt x="1806" y="886886"/>
                </a:cubicBezTo>
                <a:cubicBezTo>
                  <a:pt x="1739" y="836046"/>
                  <a:pt x="1672" y="785205"/>
                  <a:pt x="1605" y="734365"/>
                </a:cubicBezTo>
                <a:cubicBezTo>
                  <a:pt x="1472" y="612831"/>
                  <a:pt x="1338" y="491229"/>
                  <a:pt x="1204" y="369628"/>
                </a:cubicBezTo>
                <a:cubicBezTo>
                  <a:pt x="1137" y="308056"/>
                  <a:pt x="1070" y="246484"/>
                  <a:pt x="937" y="184912"/>
                </a:cubicBezTo>
                <a:cubicBezTo>
                  <a:pt x="937" y="135346"/>
                  <a:pt x="-7625" y="81957"/>
                  <a:pt x="27021" y="41043"/>
                </a:cubicBezTo>
                <a:cubicBezTo>
                  <a:pt x="83739" y="-26096"/>
                  <a:pt x="202993" y="7037"/>
                  <a:pt x="278772" y="16897"/>
                </a:cubicBezTo>
                <a:cubicBezTo>
                  <a:pt x="379232" y="29976"/>
                  <a:pt x="478888" y="48756"/>
                  <a:pt x="577275" y="73103"/>
                </a:cubicBezTo>
                <a:cubicBezTo>
                  <a:pt x="818391" y="132797"/>
                  <a:pt x="1051080" y="226027"/>
                  <a:pt x="1266646" y="349708"/>
                </a:cubicBezTo>
                <a:cubicBezTo>
                  <a:pt x="1482882" y="473791"/>
                  <a:pt x="1681460" y="628391"/>
                  <a:pt x="1855358" y="807339"/>
                </a:cubicBezTo>
                <a:cubicBezTo>
                  <a:pt x="1921439" y="875350"/>
                  <a:pt x="1983908" y="946849"/>
                  <a:pt x="2042499" y="1021499"/>
                </a:cubicBezTo>
                <a:cubicBezTo>
                  <a:pt x="2066242" y="1051749"/>
                  <a:pt x="2089317" y="1082535"/>
                  <a:pt x="2111724" y="1113790"/>
                </a:cubicBezTo>
                <a:cubicBezTo>
                  <a:pt x="2137273" y="1149473"/>
                  <a:pt x="2168040" y="1184484"/>
                  <a:pt x="2178674" y="1228014"/>
                </a:cubicBezTo>
                <a:cubicBezTo>
                  <a:pt x="2187235" y="1263092"/>
                  <a:pt x="2184293" y="1301525"/>
                  <a:pt x="2165431" y="1332914"/>
                </a:cubicBezTo>
                <a:cubicBezTo>
                  <a:pt x="2143895" y="1368664"/>
                  <a:pt x="2106841" y="1390261"/>
                  <a:pt x="2070122" y="1407364"/>
                </a:cubicBezTo>
                <a:cubicBezTo>
                  <a:pt x="2029122" y="1426479"/>
                  <a:pt x="1990797" y="1451095"/>
                  <a:pt x="1951604" y="1474033"/>
                </a:cubicBezTo>
                <a:cubicBezTo>
                  <a:pt x="1885188" y="1512801"/>
                  <a:pt x="1818839" y="1551568"/>
                  <a:pt x="1752424" y="1590336"/>
                </a:cubicBezTo>
                <a:cubicBezTo>
                  <a:pt x="1619659" y="1667871"/>
                  <a:pt x="1486895" y="1745406"/>
                  <a:pt x="1354063" y="1822941"/>
                </a:cubicBezTo>
                <a:cubicBezTo>
                  <a:pt x="1223974" y="1898934"/>
                  <a:pt x="1093818" y="1974926"/>
                  <a:pt x="963729" y="2050919"/>
                </a:cubicBezTo>
                <a:cubicBezTo>
                  <a:pt x="868152" y="2106723"/>
                  <a:pt x="744819" y="2211623"/>
                  <a:pt x="631852" y="2134825"/>
                </a:cubicBezTo>
                <a:cubicBezTo>
                  <a:pt x="607372" y="2118192"/>
                  <a:pt x="588244" y="2095052"/>
                  <a:pt x="568178" y="2073321"/>
                </a:cubicBezTo>
                <a:cubicBezTo>
                  <a:pt x="460964" y="1957152"/>
                  <a:pt x="318835" y="1875123"/>
                  <a:pt x="165738" y="1837228"/>
                </a:cubicBezTo>
                <a:cubicBezTo>
                  <a:pt x="111362" y="1823746"/>
                  <a:pt x="63406" y="1809661"/>
                  <a:pt x="29763" y="1760564"/>
                </a:cubicBezTo>
                <a:cubicBezTo>
                  <a:pt x="7558" y="1728303"/>
                  <a:pt x="2074" y="1693627"/>
                  <a:pt x="1338" y="1657877"/>
                </a:cubicBezTo>
                <a:close/>
              </a:path>
            </a:pathLst>
          </a:custGeom>
          <a:solidFill>
            <a:schemeClr val="accent1"/>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Shape 86">
            <a:extLst>
              <a:ext uri="{FF2B5EF4-FFF2-40B4-BE49-F238E27FC236}">
                <a16:creationId xmlns:a16="http://schemas.microsoft.com/office/drawing/2014/main" id="{E0A01DA1-E3F6-A343-994B-F9A38750ADE2}"/>
              </a:ext>
            </a:extLst>
          </p:cNvPr>
          <p:cNvSpPr/>
          <p:nvPr/>
        </p:nvSpPr>
        <p:spPr>
          <a:xfrm flipH="1">
            <a:off x="3396134" y="2303847"/>
            <a:ext cx="1877379" cy="2513650"/>
          </a:xfrm>
          <a:custGeom>
            <a:avLst/>
            <a:gdLst>
              <a:gd name="connsiteX0" fmla="*/ 78665 w 1868167"/>
              <a:gd name="connsiteY0" fmla="*/ 790970 h 2498499"/>
              <a:gd name="connsiteX1" fmla="*/ 89968 w 1868167"/>
              <a:gd name="connsiteY1" fmla="*/ 783659 h 2498499"/>
              <a:gd name="connsiteX2" fmla="*/ 282995 w 1868167"/>
              <a:gd name="connsiteY2" fmla="*/ 671247 h 2498499"/>
              <a:gd name="connsiteX3" fmla="*/ 681823 w 1868167"/>
              <a:gd name="connsiteY3" fmla="*/ 439849 h 2498499"/>
              <a:gd name="connsiteX4" fmla="*/ 860938 w 1868167"/>
              <a:gd name="connsiteY4" fmla="*/ 335888 h 2498499"/>
              <a:gd name="connsiteX5" fmla="*/ 1044066 w 1868167"/>
              <a:gd name="connsiteY5" fmla="*/ 229646 h 2498499"/>
              <a:gd name="connsiteX6" fmla="*/ 1392999 w 1868167"/>
              <a:gd name="connsiteY6" fmla="*/ 25948 h 2498499"/>
              <a:gd name="connsiteX7" fmla="*/ 1488241 w 1868167"/>
              <a:gd name="connsiteY7" fmla="*/ 729 h 2498499"/>
              <a:gd name="connsiteX8" fmla="*/ 1653712 w 1868167"/>
              <a:gd name="connsiteY8" fmla="*/ 212676 h 2498499"/>
              <a:gd name="connsiteX9" fmla="*/ 1755509 w 1868167"/>
              <a:gd name="connsiteY9" fmla="*/ 498134 h 2498499"/>
              <a:gd name="connsiteX10" fmla="*/ 1865935 w 1868167"/>
              <a:gd name="connsiteY10" fmla="*/ 1163890 h 2498499"/>
              <a:gd name="connsiteX11" fmla="*/ 1786677 w 1868167"/>
              <a:gd name="connsiteY11" fmla="*/ 1937363 h 2498499"/>
              <a:gd name="connsiteX12" fmla="*/ 1698658 w 1868167"/>
              <a:gd name="connsiteY12" fmla="*/ 2223961 h 2498499"/>
              <a:gd name="connsiteX13" fmla="*/ 1653712 w 1868167"/>
              <a:gd name="connsiteY13" fmla="*/ 2338453 h 2498499"/>
              <a:gd name="connsiteX14" fmla="*/ 1598867 w 1868167"/>
              <a:gd name="connsiteY14" fmla="*/ 2450865 h 2498499"/>
              <a:gd name="connsiteX15" fmla="*/ 1532519 w 1868167"/>
              <a:gd name="connsiteY15" fmla="*/ 2493858 h 2498499"/>
              <a:gd name="connsiteX16" fmla="*/ 1365577 w 1868167"/>
              <a:gd name="connsiteY16" fmla="*/ 2442682 h 2498499"/>
              <a:gd name="connsiteX17" fmla="*/ 1166597 w 1868167"/>
              <a:gd name="connsiteY17" fmla="*/ 2326648 h 2498499"/>
              <a:gd name="connsiteX18" fmla="*/ 768638 w 1868167"/>
              <a:gd name="connsiteY18" fmla="*/ 2094579 h 2498499"/>
              <a:gd name="connsiteX19" fmla="*/ 633332 w 1868167"/>
              <a:gd name="connsiteY19" fmla="*/ 2015703 h 2498499"/>
              <a:gd name="connsiteX20" fmla="*/ 259519 w 1868167"/>
              <a:gd name="connsiteY20" fmla="*/ 1797719 h 2498499"/>
              <a:gd name="connsiteX21" fmla="*/ 88162 w 1868167"/>
              <a:gd name="connsiteY21" fmla="*/ 1698385 h 2498499"/>
              <a:gd name="connsiteX22" fmla="*/ 143 w 1868167"/>
              <a:gd name="connsiteY22" fmla="*/ 1568199 h 2498499"/>
              <a:gd name="connsiteX23" fmla="*/ 18937 w 1868167"/>
              <a:gd name="connsiteY23" fmla="*/ 1473359 h 2498499"/>
              <a:gd name="connsiteX24" fmla="*/ 50841 w 1868167"/>
              <a:gd name="connsiteY24" fmla="*/ 1191188 h 2498499"/>
              <a:gd name="connsiteX25" fmla="*/ 32047 w 1868167"/>
              <a:gd name="connsiteY25" fmla="*/ 1058185 h 2498499"/>
              <a:gd name="connsiteX26" fmla="*/ 3822 w 1868167"/>
              <a:gd name="connsiteY26" fmla="*/ 916998 h 2498499"/>
              <a:gd name="connsiteX27" fmla="*/ 78665 w 1868167"/>
              <a:gd name="connsiteY27" fmla="*/ 790970 h 249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8167" h="2498499">
                <a:moveTo>
                  <a:pt x="78665" y="790970"/>
                </a:moveTo>
                <a:cubicBezTo>
                  <a:pt x="82343" y="788421"/>
                  <a:pt x="86156" y="786007"/>
                  <a:pt x="89968" y="783659"/>
                </a:cubicBezTo>
                <a:cubicBezTo>
                  <a:pt x="153708" y="745227"/>
                  <a:pt x="218586" y="708606"/>
                  <a:pt x="282995" y="671247"/>
                </a:cubicBezTo>
                <a:cubicBezTo>
                  <a:pt x="415960" y="594114"/>
                  <a:pt x="548858" y="516982"/>
                  <a:pt x="681823" y="439849"/>
                </a:cubicBezTo>
                <a:cubicBezTo>
                  <a:pt x="735665" y="399337"/>
                  <a:pt x="802682" y="369759"/>
                  <a:pt x="860938" y="335888"/>
                </a:cubicBezTo>
                <a:cubicBezTo>
                  <a:pt x="922003" y="300474"/>
                  <a:pt x="983001" y="265060"/>
                  <a:pt x="1044066" y="229646"/>
                </a:cubicBezTo>
                <a:cubicBezTo>
                  <a:pt x="1160511" y="162104"/>
                  <a:pt x="1276019" y="92349"/>
                  <a:pt x="1392999" y="25948"/>
                </a:cubicBezTo>
                <a:cubicBezTo>
                  <a:pt x="1422093" y="9449"/>
                  <a:pt x="1455067" y="-3228"/>
                  <a:pt x="1488241" y="729"/>
                </a:cubicBezTo>
                <a:cubicBezTo>
                  <a:pt x="1585959" y="12400"/>
                  <a:pt x="1621340" y="135544"/>
                  <a:pt x="1653712" y="212676"/>
                </a:cubicBezTo>
                <a:cubicBezTo>
                  <a:pt x="1692839" y="305839"/>
                  <a:pt x="1726816" y="401215"/>
                  <a:pt x="1755509" y="498134"/>
                </a:cubicBezTo>
                <a:cubicBezTo>
                  <a:pt x="1819450" y="714374"/>
                  <a:pt x="1856771" y="938461"/>
                  <a:pt x="1865935" y="1163890"/>
                </a:cubicBezTo>
                <a:cubicBezTo>
                  <a:pt x="1876502" y="1423793"/>
                  <a:pt x="1849481" y="1684971"/>
                  <a:pt x="1786677" y="1937363"/>
                </a:cubicBezTo>
                <a:cubicBezTo>
                  <a:pt x="1762532" y="2034416"/>
                  <a:pt x="1733103" y="2130127"/>
                  <a:pt x="1698658" y="2223961"/>
                </a:cubicBezTo>
                <a:cubicBezTo>
                  <a:pt x="1684546" y="2262460"/>
                  <a:pt x="1669564" y="2300624"/>
                  <a:pt x="1653712" y="2338453"/>
                </a:cubicBezTo>
                <a:cubicBezTo>
                  <a:pt x="1638262" y="2375342"/>
                  <a:pt x="1624952" y="2420347"/>
                  <a:pt x="1598867" y="2450865"/>
                </a:cubicBezTo>
                <a:cubicBezTo>
                  <a:pt x="1581478" y="2471188"/>
                  <a:pt x="1558269" y="2486614"/>
                  <a:pt x="1532519" y="2493858"/>
                </a:cubicBezTo>
                <a:cubicBezTo>
                  <a:pt x="1467976" y="2511967"/>
                  <a:pt x="1418147" y="2473334"/>
                  <a:pt x="1365577" y="2442682"/>
                </a:cubicBezTo>
                <a:cubicBezTo>
                  <a:pt x="1299228" y="2403981"/>
                  <a:pt x="1232946" y="2365348"/>
                  <a:pt x="1166597" y="2326648"/>
                </a:cubicBezTo>
                <a:cubicBezTo>
                  <a:pt x="1033967" y="2249314"/>
                  <a:pt x="901336" y="2171913"/>
                  <a:pt x="768638" y="2094579"/>
                </a:cubicBezTo>
                <a:cubicBezTo>
                  <a:pt x="723559" y="2068287"/>
                  <a:pt x="678412" y="2041995"/>
                  <a:pt x="633332" y="2015703"/>
                </a:cubicBezTo>
                <a:cubicBezTo>
                  <a:pt x="508728" y="1943064"/>
                  <a:pt x="384123" y="1870358"/>
                  <a:pt x="259519" y="1797719"/>
                </a:cubicBezTo>
                <a:cubicBezTo>
                  <a:pt x="202667" y="1764585"/>
                  <a:pt x="143676" y="1733665"/>
                  <a:pt x="88162" y="1698385"/>
                </a:cubicBezTo>
                <a:cubicBezTo>
                  <a:pt x="42949" y="1669746"/>
                  <a:pt x="2752" y="1624137"/>
                  <a:pt x="143" y="1568199"/>
                </a:cubicBezTo>
                <a:cubicBezTo>
                  <a:pt x="-1395" y="1535870"/>
                  <a:pt x="9774" y="1504414"/>
                  <a:pt x="18937" y="1473359"/>
                </a:cubicBezTo>
                <a:cubicBezTo>
                  <a:pt x="45892" y="1382142"/>
                  <a:pt x="56593" y="1286162"/>
                  <a:pt x="50841" y="1191188"/>
                </a:cubicBezTo>
                <a:cubicBezTo>
                  <a:pt x="48166" y="1146652"/>
                  <a:pt x="42280" y="1101647"/>
                  <a:pt x="32047" y="1058185"/>
                </a:cubicBezTo>
                <a:cubicBezTo>
                  <a:pt x="21011" y="1011368"/>
                  <a:pt x="1615" y="966028"/>
                  <a:pt x="3822" y="916998"/>
                </a:cubicBezTo>
                <a:cubicBezTo>
                  <a:pt x="6296" y="863207"/>
                  <a:pt x="36260" y="820213"/>
                  <a:pt x="78665" y="790970"/>
                </a:cubicBezTo>
                <a:close/>
              </a:path>
            </a:pathLst>
          </a:custGeom>
          <a:solidFill>
            <a:schemeClr val="accent5"/>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Shape 72">
            <a:extLst>
              <a:ext uri="{FF2B5EF4-FFF2-40B4-BE49-F238E27FC236}">
                <a16:creationId xmlns:a16="http://schemas.microsoft.com/office/drawing/2014/main" id="{C3B462C9-3777-2841-BF63-1E61E0D899AF}"/>
              </a:ext>
            </a:extLst>
          </p:cNvPr>
          <p:cNvSpPr/>
          <p:nvPr/>
        </p:nvSpPr>
        <p:spPr>
          <a:xfrm>
            <a:off x="6918483" y="2303847"/>
            <a:ext cx="1877379" cy="2513650"/>
          </a:xfrm>
          <a:custGeom>
            <a:avLst/>
            <a:gdLst>
              <a:gd name="connsiteX0" fmla="*/ 78665 w 1868167"/>
              <a:gd name="connsiteY0" fmla="*/ 790970 h 2498499"/>
              <a:gd name="connsiteX1" fmla="*/ 89968 w 1868167"/>
              <a:gd name="connsiteY1" fmla="*/ 783659 h 2498499"/>
              <a:gd name="connsiteX2" fmla="*/ 282995 w 1868167"/>
              <a:gd name="connsiteY2" fmla="*/ 671247 h 2498499"/>
              <a:gd name="connsiteX3" fmla="*/ 681823 w 1868167"/>
              <a:gd name="connsiteY3" fmla="*/ 439849 h 2498499"/>
              <a:gd name="connsiteX4" fmla="*/ 860938 w 1868167"/>
              <a:gd name="connsiteY4" fmla="*/ 335888 h 2498499"/>
              <a:gd name="connsiteX5" fmla="*/ 1044066 w 1868167"/>
              <a:gd name="connsiteY5" fmla="*/ 229646 h 2498499"/>
              <a:gd name="connsiteX6" fmla="*/ 1392999 w 1868167"/>
              <a:gd name="connsiteY6" fmla="*/ 25948 h 2498499"/>
              <a:gd name="connsiteX7" fmla="*/ 1488241 w 1868167"/>
              <a:gd name="connsiteY7" fmla="*/ 729 h 2498499"/>
              <a:gd name="connsiteX8" fmla="*/ 1653712 w 1868167"/>
              <a:gd name="connsiteY8" fmla="*/ 212676 h 2498499"/>
              <a:gd name="connsiteX9" fmla="*/ 1755509 w 1868167"/>
              <a:gd name="connsiteY9" fmla="*/ 498134 h 2498499"/>
              <a:gd name="connsiteX10" fmla="*/ 1865935 w 1868167"/>
              <a:gd name="connsiteY10" fmla="*/ 1163890 h 2498499"/>
              <a:gd name="connsiteX11" fmla="*/ 1786677 w 1868167"/>
              <a:gd name="connsiteY11" fmla="*/ 1937363 h 2498499"/>
              <a:gd name="connsiteX12" fmla="*/ 1698658 w 1868167"/>
              <a:gd name="connsiteY12" fmla="*/ 2223961 h 2498499"/>
              <a:gd name="connsiteX13" fmla="*/ 1653712 w 1868167"/>
              <a:gd name="connsiteY13" fmla="*/ 2338453 h 2498499"/>
              <a:gd name="connsiteX14" fmla="*/ 1598867 w 1868167"/>
              <a:gd name="connsiteY14" fmla="*/ 2450865 h 2498499"/>
              <a:gd name="connsiteX15" fmla="*/ 1532519 w 1868167"/>
              <a:gd name="connsiteY15" fmla="*/ 2493858 h 2498499"/>
              <a:gd name="connsiteX16" fmla="*/ 1365577 w 1868167"/>
              <a:gd name="connsiteY16" fmla="*/ 2442682 h 2498499"/>
              <a:gd name="connsiteX17" fmla="*/ 1166597 w 1868167"/>
              <a:gd name="connsiteY17" fmla="*/ 2326648 h 2498499"/>
              <a:gd name="connsiteX18" fmla="*/ 768638 w 1868167"/>
              <a:gd name="connsiteY18" fmla="*/ 2094579 h 2498499"/>
              <a:gd name="connsiteX19" fmla="*/ 633332 w 1868167"/>
              <a:gd name="connsiteY19" fmla="*/ 2015703 h 2498499"/>
              <a:gd name="connsiteX20" fmla="*/ 259519 w 1868167"/>
              <a:gd name="connsiteY20" fmla="*/ 1797719 h 2498499"/>
              <a:gd name="connsiteX21" fmla="*/ 88162 w 1868167"/>
              <a:gd name="connsiteY21" fmla="*/ 1698385 h 2498499"/>
              <a:gd name="connsiteX22" fmla="*/ 143 w 1868167"/>
              <a:gd name="connsiteY22" fmla="*/ 1568199 h 2498499"/>
              <a:gd name="connsiteX23" fmla="*/ 18937 w 1868167"/>
              <a:gd name="connsiteY23" fmla="*/ 1473359 h 2498499"/>
              <a:gd name="connsiteX24" fmla="*/ 50841 w 1868167"/>
              <a:gd name="connsiteY24" fmla="*/ 1191188 h 2498499"/>
              <a:gd name="connsiteX25" fmla="*/ 32047 w 1868167"/>
              <a:gd name="connsiteY25" fmla="*/ 1058185 h 2498499"/>
              <a:gd name="connsiteX26" fmla="*/ 3822 w 1868167"/>
              <a:gd name="connsiteY26" fmla="*/ 916998 h 2498499"/>
              <a:gd name="connsiteX27" fmla="*/ 78665 w 1868167"/>
              <a:gd name="connsiteY27" fmla="*/ 790970 h 249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8167" h="2498499">
                <a:moveTo>
                  <a:pt x="78665" y="790970"/>
                </a:moveTo>
                <a:cubicBezTo>
                  <a:pt x="82343" y="788421"/>
                  <a:pt x="86156" y="786007"/>
                  <a:pt x="89968" y="783659"/>
                </a:cubicBezTo>
                <a:cubicBezTo>
                  <a:pt x="153708" y="745227"/>
                  <a:pt x="218586" y="708606"/>
                  <a:pt x="282995" y="671247"/>
                </a:cubicBezTo>
                <a:cubicBezTo>
                  <a:pt x="415960" y="594114"/>
                  <a:pt x="548858" y="516982"/>
                  <a:pt x="681823" y="439849"/>
                </a:cubicBezTo>
                <a:cubicBezTo>
                  <a:pt x="735665" y="399337"/>
                  <a:pt x="802682" y="369759"/>
                  <a:pt x="860938" y="335888"/>
                </a:cubicBezTo>
                <a:cubicBezTo>
                  <a:pt x="922003" y="300474"/>
                  <a:pt x="983001" y="265060"/>
                  <a:pt x="1044066" y="229646"/>
                </a:cubicBezTo>
                <a:cubicBezTo>
                  <a:pt x="1160511" y="162104"/>
                  <a:pt x="1276019" y="92349"/>
                  <a:pt x="1392999" y="25948"/>
                </a:cubicBezTo>
                <a:cubicBezTo>
                  <a:pt x="1422093" y="9449"/>
                  <a:pt x="1455067" y="-3228"/>
                  <a:pt x="1488241" y="729"/>
                </a:cubicBezTo>
                <a:cubicBezTo>
                  <a:pt x="1585959" y="12400"/>
                  <a:pt x="1621340" y="135544"/>
                  <a:pt x="1653712" y="212676"/>
                </a:cubicBezTo>
                <a:cubicBezTo>
                  <a:pt x="1692839" y="305839"/>
                  <a:pt x="1726816" y="401215"/>
                  <a:pt x="1755509" y="498134"/>
                </a:cubicBezTo>
                <a:cubicBezTo>
                  <a:pt x="1819450" y="714374"/>
                  <a:pt x="1856771" y="938461"/>
                  <a:pt x="1865935" y="1163890"/>
                </a:cubicBezTo>
                <a:cubicBezTo>
                  <a:pt x="1876502" y="1423793"/>
                  <a:pt x="1849481" y="1684971"/>
                  <a:pt x="1786677" y="1937363"/>
                </a:cubicBezTo>
                <a:cubicBezTo>
                  <a:pt x="1762532" y="2034416"/>
                  <a:pt x="1733103" y="2130127"/>
                  <a:pt x="1698658" y="2223961"/>
                </a:cubicBezTo>
                <a:cubicBezTo>
                  <a:pt x="1684546" y="2262460"/>
                  <a:pt x="1669564" y="2300624"/>
                  <a:pt x="1653712" y="2338453"/>
                </a:cubicBezTo>
                <a:cubicBezTo>
                  <a:pt x="1638262" y="2375342"/>
                  <a:pt x="1624952" y="2420347"/>
                  <a:pt x="1598867" y="2450865"/>
                </a:cubicBezTo>
                <a:cubicBezTo>
                  <a:pt x="1581478" y="2471188"/>
                  <a:pt x="1558269" y="2486614"/>
                  <a:pt x="1532519" y="2493858"/>
                </a:cubicBezTo>
                <a:cubicBezTo>
                  <a:pt x="1467976" y="2511967"/>
                  <a:pt x="1418147" y="2473334"/>
                  <a:pt x="1365577" y="2442682"/>
                </a:cubicBezTo>
                <a:cubicBezTo>
                  <a:pt x="1299228" y="2403981"/>
                  <a:pt x="1232946" y="2365348"/>
                  <a:pt x="1166597" y="2326648"/>
                </a:cubicBezTo>
                <a:cubicBezTo>
                  <a:pt x="1033967" y="2249314"/>
                  <a:pt x="901336" y="2171913"/>
                  <a:pt x="768638" y="2094579"/>
                </a:cubicBezTo>
                <a:cubicBezTo>
                  <a:pt x="723559" y="2068287"/>
                  <a:pt x="678412" y="2041995"/>
                  <a:pt x="633332" y="2015703"/>
                </a:cubicBezTo>
                <a:cubicBezTo>
                  <a:pt x="508728" y="1943064"/>
                  <a:pt x="384123" y="1870358"/>
                  <a:pt x="259519" y="1797719"/>
                </a:cubicBezTo>
                <a:cubicBezTo>
                  <a:pt x="202667" y="1764585"/>
                  <a:pt x="143676" y="1733665"/>
                  <a:pt x="88162" y="1698385"/>
                </a:cubicBezTo>
                <a:cubicBezTo>
                  <a:pt x="42949" y="1669746"/>
                  <a:pt x="2752" y="1624137"/>
                  <a:pt x="143" y="1568199"/>
                </a:cubicBezTo>
                <a:cubicBezTo>
                  <a:pt x="-1395" y="1535870"/>
                  <a:pt x="9774" y="1504414"/>
                  <a:pt x="18937" y="1473359"/>
                </a:cubicBezTo>
                <a:cubicBezTo>
                  <a:pt x="45892" y="1382142"/>
                  <a:pt x="56593" y="1286162"/>
                  <a:pt x="50841" y="1191188"/>
                </a:cubicBezTo>
                <a:cubicBezTo>
                  <a:pt x="48166" y="1146652"/>
                  <a:pt x="42280" y="1101647"/>
                  <a:pt x="32047" y="1058185"/>
                </a:cubicBezTo>
                <a:cubicBezTo>
                  <a:pt x="21011" y="1011368"/>
                  <a:pt x="1615" y="966028"/>
                  <a:pt x="3822" y="916998"/>
                </a:cubicBezTo>
                <a:cubicBezTo>
                  <a:pt x="6296" y="863207"/>
                  <a:pt x="36260" y="820213"/>
                  <a:pt x="78665" y="790970"/>
                </a:cubicBezTo>
                <a:close/>
              </a:path>
            </a:pathLst>
          </a:custGeom>
          <a:solidFill>
            <a:schemeClr val="accent2"/>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E5CEAEC7-7266-BB4F-A993-2B71DDB37D4A}"/>
              </a:ext>
            </a:extLst>
          </p:cNvPr>
          <p:cNvGrpSpPr/>
          <p:nvPr/>
        </p:nvGrpSpPr>
        <p:grpSpPr>
          <a:xfrm>
            <a:off x="7349486" y="3188814"/>
            <a:ext cx="1160896" cy="889881"/>
            <a:chOff x="7189272" y="2916914"/>
            <a:chExt cx="1160896" cy="889881"/>
          </a:xfrm>
        </p:grpSpPr>
        <p:sp>
          <p:nvSpPr>
            <p:cNvPr id="29" name="Rectangle 28">
              <a:extLst>
                <a:ext uri="{FF2B5EF4-FFF2-40B4-BE49-F238E27FC236}">
                  <a16:creationId xmlns:a16="http://schemas.microsoft.com/office/drawing/2014/main" id="{400EF0B3-9239-A944-84B5-01973CEDC840}"/>
                </a:ext>
              </a:extLst>
            </p:cNvPr>
            <p:cNvSpPr/>
            <p:nvPr/>
          </p:nvSpPr>
          <p:spPr>
            <a:xfrm>
              <a:off x="7189272" y="3499018"/>
              <a:ext cx="116089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chemeClr val="bg1"/>
                  </a:solidFill>
                  <a:effectLst/>
                  <a:uLnTx/>
                  <a:uFillTx/>
                  <a:latin typeface="Calibri"/>
                  <a:ea typeface="+mn-ea"/>
                  <a:cs typeface="Calibri" pitchFamily="34" charset="0"/>
                </a:rPr>
                <a:t>EDS</a:t>
              </a:r>
            </a:p>
          </p:txBody>
        </p:sp>
        <p:pic>
          <p:nvPicPr>
            <p:cNvPr id="44" name="Picture 43" descr="A black and white symbol&#10;&#10;Description automatically generated">
              <a:extLst>
                <a:ext uri="{FF2B5EF4-FFF2-40B4-BE49-F238E27FC236}">
                  <a16:creationId xmlns:a16="http://schemas.microsoft.com/office/drawing/2014/main" id="{CF816F1B-3F78-9E48-BDC4-FD5B5EC6514F}"/>
                </a:ext>
              </a:extLst>
            </p:cNvPr>
            <p:cNvPicPr>
              <a:picLocks noChangeAspect="1"/>
            </p:cNvPicPr>
            <p:nvPr/>
          </p:nvPicPr>
          <p:blipFill>
            <a:blip r:embed="rId3"/>
            <a:stretch>
              <a:fillRect/>
            </a:stretch>
          </p:blipFill>
          <p:spPr>
            <a:xfrm>
              <a:off x="7520095" y="2916914"/>
              <a:ext cx="501352" cy="501352"/>
            </a:xfrm>
            <a:prstGeom prst="rect">
              <a:avLst/>
            </a:prstGeom>
          </p:spPr>
        </p:pic>
      </p:grpSp>
      <p:grpSp>
        <p:nvGrpSpPr>
          <p:cNvPr id="50" name="Group 49">
            <a:extLst>
              <a:ext uri="{FF2B5EF4-FFF2-40B4-BE49-F238E27FC236}">
                <a16:creationId xmlns:a16="http://schemas.microsoft.com/office/drawing/2014/main" id="{325577A2-1CD7-7445-A3A4-46F13BE94CD6}"/>
              </a:ext>
            </a:extLst>
          </p:cNvPr>
          <p:cNvGrpSpPr/>
          <p:nvPr/>
        </p:nvGrpSpPr>
        <p:grpSpPr>
          <a:xfrm>
            <a:off x="6235978" y="1419356"/>
            <a:ext cx="1313208" cy="1076130"/>
            <a:chOff x="6224736" y="1269404"/>
            <a:chExt cx="1313208" cy="1076130"/>
          </a:xfrm>
        </p:grpSpPr>
        <p:sp>
          <p:nvSpPr>
            <p:cNvPr id="28" name="Rectangle 27">
              <a:extLst>
                <a:ext uri="{FF2B5EF4-FFF2-40B4-BE49-F238E27FC236}">
                  <a16:creationId xmlns:a16="http://schemas.microsoft.com/office/drawing/2014/main" id="{092B5FA0-B4E0-C44E-88D1-E8495D8A6284}"/>
                </a:ext>
              </a:extLst>
            </p:cNvPr>
            <p:cNvSpPr/>
            <p:nvPr/>
          </p:nvSpPr>
          <p:spPr>
            <a:xfrm>
              <a:off x="6224736" y="2037757"/>
              <a:ext cx="131320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chemeClr val="bg1"/>
                  </a:solidFill>
                  <a:effectLst/>
                  <a:uLnTx/>
                  <a:uFillTx/>
                  <a:latin typeface="Calibri"/>
                  <a:ea typeface="+mn-ea"/>
                  <a:cs typeface="Calibri" pitchFamily="34" charset="0"/>
                </a:rPr>
                <a:t>EBSD</a:t>
              </a:r>
            </a:p>
          </p:txBody>
        </p:sp>
        <p:pic>
          <p:nvPicPr>
            <p:cNvPr id="42" name="Picture 41" descr="A black and white image of a crystal&#10;&#10;Description automatically generated">
              <a:extLst>
                <a:ext uri="{FF2B5EF4-FFF2-40B4-BE49-F238E27FC236}">
                  <a16:creationId xmlns:a16="http://schemas.microsoft.com/office/drawing/2014/main" id="{54418AF8-0BF4-DB4D-8F81-B6AC8A7ACA39}"/>
                </a:ext>
              </a:extLst>
            </p:cNvPr>
            <p:cNvPicPr>
              <a:picLocks noChangeAspect="1"/>
            </p:cNvPicPr>
            <p:nvPr/>
          </p:nvPicPr>
          <p:blipFill>
            <a:blip r:embed="rId4"/>
            <a:stretch>
              <a:fillRect/>
            </a:stretch>
          </p:blipFill>
          <p:spPr>
            <a:xfrm rot="10800000">
              <a:off x="6622619" y="1269404"/>
              <a:ext cx="650914" cy="750301"/>
            </a:xfrm>
            <a:prstGeom prst="rect">
              <a:avLst/>
            </a:prstGeom>
          </p:spPr>
        </p:pic>
      </p:grpSp>
      <p:sp>
        <p:nvSpPr>
          <p:cNvPr id="12" name="Freeform: Shape 76">
            <a:extLst>
              <a:ext uri="{FF2B5EF4-FFF2-40B4-BE49-F238E27FC236}">
                <a16:creationId xmlns:a16="http://schemas.microsoft.com/office/drawing/2014/main" id="{857A8691-A563-9B46-BF07-220B8895A8CB}"/>
              </a:ext>
            </a:extLst>
          </p:cNvPr>
          <p:cNvSpPr/>
          <p:nvPr/>
        </p:nvSpPr>
        <p:spPr>
          <a:xfrm flipH="1">
            <a:off x="3855710" y="857575"/>
            <a:ext cx="2194013" cy="2175072"/>
          </a:xfrm>
          <a:custGeom>
            <a:avLst/>
            <a:gdLst>
              <a:gd name="connsiteX0" fmla="*/ 1338 w 2183246"/>
              <a:gd name="connsiteY0" fmla="*/ 1657877 h 2161962"/>
              <a:gd name="connsiteX1" fmla="*/ 2609 w 2183246"/>
              <a:gd name="connsiteY1" fmla="*/ 1580074 h 2161962"/>
              <a:gd name="connsiteX2" fmla="*/ 2341 w 2183246"/>
              <a:gd name="connsiteY2" fmla="*/ 1349011 h 2161962"/>
              <a:gd name="connsiteX3" fmla="*/ 1806 w 2183246"/>
              <a:gd name="connsiteY3" fmla="*/ 886886 h 2161962"/>
              <a:gd name="connsiteX4" fmla="*/ 1605 w 2183246"/>
              <a:gd name="connsiteY4" fmla="*/ 734365 h 2161962"/>
              <a:gd name="connsiteX5" fmla="*/ 1204 w 2183246"/>
              <a:gd name="connsiteY5" fmla="*/ 369628 h 2161962"/>
              <a:gd name="connsiteX6" fmla="*/ 937 w 2183246"/>
              <a:gd name="connsiteY6" fmla="*/ 184912 h 2161962"/>
              <a:gd name="connsiteX7" fmla="*/ 27021 w 2183246"/>
              <a:gd name="connsiteY7" fmla="*/ 41043 h 2161962"/>
              <a:gd name="connsiteX8" fmla="*/ 278772 w 2183246"/>
              <a:gd name="connsiteY8" fmla="*/ 16897 h 2161962"/>
              <a:gd name="connsiteX9" fmla="*/ 577275 w 2183246"/>
              <a:gd name="connsiteY9" fmla="*/ 73103 h 2161962"/>
              <a:gd name="connsiteX10" fmla="*/ 1266646 w 2183246"/>
              <a:gd name="connsiteY10" fmla="*/ 349708 h 2161962"/>
              <a:gd name="connsiteX11" fmla="*/ 1855358 w 2183246"/>
              <a:gd name="connsiteY11" fmla="*/ 807339 h 2161962"/>
              <a:gd name="connsiteX12" fmla="*/ 2042499 w 2183246"/>
              <a:gd name="connsiteY12" fmla="*/ 1021499 h 2161962"/>
              <a:gd name="connsiteX13" fmla="*/ 2111724 w 2183246"/>
              <a:gd name="connsiteY13" fmla="*/ 1113790 h 2161962"/>
              <a:gd name="connsiteX14" fmla="*/ 2178674 w 2183246"/>
              <a:gd name="connsiteY14" fmla="*/ 1228014 h 2161962"/>
              <a:gd name="connsiteX15" fmla="*/ 2165431 w 2183246"/>
              <a:gd name="connsiteY15" fmla="*/ 1332914 h 2161962"/>
              <a:gd name="connsiteX16" fmla="*/ 2070122 w 2183246"/>
              <a:gd name="connsiteY16" fmla="*/ 1407364 h 2161962"/>
              <a:gd name="connsiteX17" fmla="*/ 1951604 w 2183246"/>
              <a:gd name="connsiteY17" fmla="*/ 1474033 h 2161962"/>
              <a:gd name="connsiteX18" fmla="*/ 1752424 w 2183246"/>
              <a:gd name="connsiteY18" fmla="*/ 1590336 h 2161962"/>
              <a:gd name="connsiteX19" fmla="*/ 1354063 w 2183246"/>
              <a:gd name="connsiteY19" fmla="*/ 1822941 h 2161962"/>
              <a:gd name="connsiteX20" fmla="*/ 963729 w 2183246"/>
              <a:gd name="connsiteY20" fmla="*/ 2050919 h 2161962"/>
              <a:gd name="connsiteX21" fmla="*/ 631852 w 2183246"/>
              <a:gd name="connsiteY21" fmla="*/ 2134825 h 2161962"/>
              <a:gd name="connsiteX22" fmla="*/ 568178 w 2183246"/>
              <a:gd name="connsiteY22" fmla="*/ 2073321 h 2161962"/>
              <a:gd name="connsiteX23" fmla="*/ 165738 w 2183246"/>
              <a:gd name="connsiteY23" fmla="*/ 1837228 h 2161962"/>
              <a:gd name="connsiteX24" fmla="*/ 29763 w 2183246"/>
              <a:gd name="connsiteY24" fmla="*/ 1760564 h 2161962"/>
              <a:gd name="connsiteX25" fmla="*/ 1338 w 2183246"/>
              <a:gd name="connsiteY25" fmla="*/ 1657877 h 21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3246" h="2161962">
                <a:moveTo>
                  <a:pt x="1338" y="1657877"/>
                </a:moveTo>
                <a:cubicBezTo>
                  <a:pt x="803" y="1632323"/>
                  <a:pt x="2676" y="1606232"/>
                  <a:pt x="2609" y="1580074"/>
                </a:cubicBezTo>
                <a:cubicBezTo>
                  <a:pt x="2542" y="1503076"/>
                  <a:pt x="2408" y="1426010"/>
                  <a:pt x="2341" y="1349011"/>
                </a:cubicBezTo>
                <a:cubicBezTo>
                  <a:pt x="2140" y="1194947"/>
                  <a:pt x="1940" y="1040950"/>
                  <a:pt x="1806" y="886886"/>
                </a:cubicBezTo>
                <a:cubicBezTo>
                  <a:pt x="1739" y="836046"/>
                  <a:pt x="1672" y="785205"/>
                  <a:pt x="1605" y="734365"/>
                </a:cubicBezTo>
                <a:cubicBezTo>
                  <a:pt x="1472" y="612831"/>
                  <a:pt x="1338" y="491229"/>
                  <a:pt x="1204" y="369628"/>
                </a:cubicBezTo>
                <a:cubicBezTo>
                  <a:pt x="1137" y="308056"/>
                  <a:pt x="1070" y="246484"/>
                  <a:pt x="937" y="184912"/>
                </a:cubicBezTo>
                <a:cubicBezTo>
                  <a:pt x="937" y="135346"/>
                  <a:pt x="-7625" y="81957"/>
                  <a:pt x="27021" y="41043"/>
                </a:cubicBezTo>
                <a:cubicBezTo>
                  <a:pt x="83739" y="-26096"/>
                  <a:pt x="202993" y="7037"/>
                  <a:pt x="278772" y="16897"/>
                </a:cubicBezTo>
                <a:cubicBezTo>
                  <a:pt x="379232" y="29976"/>
                  <a:pt x="478888" y="48756"/>
                  <a:pt x="577275" y="73103"/>
                </a:cubicBezTo>
                <a:cubicBezTo>
                  <a:pt x="818391" y="132797"/>
                  <a:pt x="1051080" y="226027"/>
                  <a:pt x="1266646" y="349708"/>
                </a:cubicBezTo>
                <a:cubicBezTo>
                  <a:pt x="1482882" y="473791"/>
                  <a:pt x="1681460" y="628391"/>
                  <a:pt x="1855358" y="807339"/>
                </a:cubicBezTo>
                <a:cubicBezTo>
                  <a:pt x="1921439" y="875350"/>
                  <a:pt x="1983908" y="946849"/>
                  <a:pt x="2042499" y="1021499"/>
                </a:cubicBezTo>
                <a:cubicBezTo>
                  <a:pt x="2066242" y="1051749"/>
                  <a:pt x="2089317" y="1082535"/>
                  <a:pt x="2111724" y="1113790"/>
                </a:cubicBezTo>
                <a:cubicBezTo>
                  <a:pt x="2137273" y="1149473"/>
                  <a:pt x="2168040" y="1184484"/>
                  <a:pt x="2178674" y="1228014"/>
                </a:cubicBezTo>
                <a:cubicBezTo>
                  <a:pt x="2187235" y="1263092"/>
                  <a:pt x="2184293" y="1301525"/>
                  <a:pt x="2165431" y="1332914"/>
                </a:cubicBezTo>
                <a:cubicBezTo>
                  <a:pt x="2143895" y="1368664"/>
                  <a:pt x="2106841" y="1390261"/>
                  <a:pt x="2070122" y="1407364"/>
                </a:cubicBezTo>
                <a:cubicBezTo>
                  <a:pt x="2029122" y="1426479"/>
                  <a:pt x="1990797" y="1451095"/>
                  <a:pt x="1951604" y="1474033"/>
                </a:cubicBezTo>
                <a:cubicBezTo>
                  <a:pt x="1885188" y="1512801"/>
                  <a:pt x="1818839" y="1551568"/>
                  <a:pt x="1752424" y="1590336"/>
                </a:cubicBezTo>
                <a:cubicBezTo>
                  <a:pt x="1619659" y="1667871"/>
                  <a:pt x="1486895" y="1745406"/>
                  <a:pt x="1354063" y="1822941"/>
                </a:cubicBezTo>
                <a:cubicBezTo>
                  <a:pt x="1223974" y="1898934"/>
                  <a:pt x="1093818" y="1974926"/>
                  <a:pt x="963729" y="2050919"/>
                </a:cubicBezTo>
                <a:cubicBezTo>
                  <a:pt x="868152" y="2106723"/>
                  <a:pt x="744819" y="2211623"/>
                  <a:pt x="631852" y="2134825"/>
                </a:cubicBezTo>
                <a:cubicBezTo>
                  <a:pt x="607372" y="2118192"/>
                  <a:pt x="588244" y="2095052"/>
                  <a:pt x="568178" y="2073321"/>
                </a:cubicBezTo>
                <a:cubicBezTo>
                  <a:pt x="460964" y="1957152"/>
                  <a:pt x="318835" y="1875123"/>
                  <a:pt x="165738" y="1837228"/>
                </a:cubicBezTo>
                <a:cubicBezTo>
                  <a:pt x="111362" y="1823746"/>
                  <a:pt x="63406" y="1809661"/>
                  <a:pt x="29763" y="1760564"/>
                </a:cubicBezTo>
                <a:cubicBezTo>
                  <a:pt x="7558" y="1728303"/>
                  <a:pt x="2074" y="1693627"/>
                  <a:pt x="1338" y="1657877"/>
                </a:cubicBezTo>
                <a:close/>
              </a:path>
            </a:pathLst>
          </a:custGeom>
          <a:solidFill>
            <a:schemeClr val="accent3">
              <a:lumMod val="75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FC538858-9772-8C44-AC60-77ADB1005BCB}"/>
              </a:ext>
            </a:extLst>
          </p:cNvPr>
          <p:cNvGrpSpPr/>
          <p:nvPr/>
        </p:nvGrpSpPr>
        <p:grpSpPr>
          <a:xfrm>
            <a:off x="4703007" y="1459481"/>
            <a:ext cx="1116600" cy="1036994"/>
            <a:chOff x="4698469" y="1308540"/>
            <a:chExt cx="1116600" cy="1036994"/>
          </a:xfrm>
        </p:grpSpPr>
        <p:sp>
          <p:nvSpPr>
            <p:cNvPr id="33" name="Rectangle 32">
              <a:extLst>
                <a:ext uri="{FF2B5EF4-FFF2-40B4-BE49-F238E27FC236}">
                  <a16:creationId xmlns:a16="http://schemas.microsoft.com/office/drawing/2014/main" id="{ACAC7EDC-F9B8-834E-A2FE-897761DC6318}"/>
                </a:ext>
              </a:extLst>
            </p:cNvPr>
            <p:cNvSpPr/>
            <p:nvPr/>
          </p:nvSpPr>
          <p:spPr>
            <a:xfrm>
              <a:off x="4720789" y="2037757"/>
              <a:ext cx="109428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solidFill>
                    <a:schemeClr val="bg1"/>
                  </a:solidFill>
                  <a:latin typeface="Calibri"/>
                  <a:cs typeface="Calibri" pitchFamily="34" charset="0"/>
                </a:rPr>
                <a:t>SEM-CL</a:t>
              </a:r>
              <a:endParaRPr kumimoji="0" lang="en-IN" sz="1400" b="0" i="0" u="none" strike="noStrike" kern="1200" cap="none" spc="0" normalizeH="0" baseline="0" noProof="0" dirty="0">
                <a:ln>
                  <a:noFill/>
                </a:ln>
                <a:solidFill>
                  <a:schemeClr val="bg1"/>
                </a:solidFill>
                <a:effectLst/>
                <a:uLnTx/>
                <a:uFillTx/>
                <a:latin typeface="Calibri"/>
                <a:ea typeface="+mn-ea"/>
                <a:cs typeface="Calibri" pitchFamily="34" charset="0"/>
              </a:endParaRPr>
            </a:p>
          </p:txBody>
        </p:sp>
        <p:pic>
          <p:nvPicPr>
            <p:cNvPr id="43" name="Picture 42" descr="A close up of a crystal&#10;&#10;Description automatically generated">
              <a:extLst>
                <a:ext uri="{FF2B5EF4-FFF2-40B4-BE49-F238E27FC236}">
                  <a16:creationId xmlns:a16="http://schemas.microsoft.com/office/drawing/2014/main" id="{27558275-D129-AF43-8470-7F14B21F6875}"/>
                </a:ext>
              </a:extLst>
            </p:cNvPr>
            <p:cNvPicPr>
              <a:picLocks noChangeAspect="1"/>
            </p:cNvPicPr>
            <p:nvPr/>
          </p:nvPicPr>
          <p:blipFill>
            <a:blip r:embed="rId5"/>
            <a:stretch>
              <a:fillRect/>
            </a:stretch>
          </p:blipFill>
          <p:spPr>
            <a:xfrm>
              <a:off x="4698469" y="1308540"/>
              <a:ext cx="1067940" cy="762121"/>
            </a:xfrm>
            <a:prstGeom prst="rect">
              <a:avLst/>
            </a:prstGeom>
          </p:spPr>
        </p:pic>
      </p:grpSp>
      <p:sp>
        <p:nvSpPr>
          <p:cNvPr id="25" name="Oval 24">
            <a:extLst>
              <a:ext uri="{FF2B5EF4-FFF2-40B4-BE49-F238E27FC236}">
                <a16:creationId xmlns:a16="http://schemas.microsoft.com/office/drawing/2014/main" id="{00EF9B90-D771-4A4C-92E6-1DF209C8243E}"/>
              </a:ext>
            </a:extLst>
          </p:cNvPr>
          <p:cNvSpPr>
            <a:spLocks noChangeAspect="1"/>
          </p:cNvSpPr>
          <p:nvPr/>
        </p:nvSpPr>
        <p:spPr>
          <a:xfrm>
            <a:off x="4002405" y="4916525"/>
            <a:ext cx="258996" cy="259288"/>
          </a:xfrm>
          <a:prstGeom prst="ellipse">
            <a:avLst/>
          </a:prstGeom>
          <a:noFill/>
          <a:ln w="667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Shape 125">
            <a:extLst>
              <a:ext uri="{FF2B5EF4-FFF2-40B4-BE49-F238E27FC236}">
                <a16:creationId xmlns:a16="http://schemas.microsoft.com/office/drawing/2014/main" id="{C5E563C4-87F2-1246-9431-3D810BD644F7}"/>
              </a:ext>
            </a:extLst>
          </p:cNvPr>
          <p:cNvSpPr>
            <a:spLocks noChangeAspect="1"/>
          </p:cNvSpPr>
          <p:nvPr/>
        </p:nvSpPr>
        <p:spPr>
          <a:xfrm>
            <a:off x="4083631" y="4977692"/>
            <a:ext cx="96545" cy="136954"/>
          </a:xfrm>
          <a:custGeom>
            <a:avLst/>
            <a:gdLst>
              <a:gd name="connsiteX0" fmla="*/ 332013 w 588244"/>
              <a:gd name="connsiteY0" fmla="*/ 833514 h 833513"/>
              <a:gd name="connsiteX1" fmla="*/ 493376 w 588244"/>
              <a:gd name="connsiteY1" fmla="*/ 833514 h 833513"/>
              <a:gd name="connsiteX2" fmla="*/ 493376 w 588244"/>
              <a:gd name="connsiteY2" fmla="*/ 653034 h 833513"/>
              <a:gd name="connsiteX3" fmla="*/ 588245 w 588244"/>
              <a:gd name="connsiteY3" fmla="*/ 653034 h 833513"/>
              <a:gd name="connsiteX4" fmla="*/ 588245 w 588244"/>
              <a:gd name="connsiteY4" fmla="*/ 524123 h 833513"/>
              <a:gd name="connsiteX5" fmla="*/ 493376 w 588244"/>
              <a:gd name="connsiteY5" fmla="*/ 524123 h 833513"/>
              <a:gd name="connsiteX6" fmla="*/ 493376 w 588244"/>
              <a:gd name="connsiteY6" fmla="*/ 0 h 833513"/>
              <a:gd name="connsiteX7" fmla="*/ 308315 w 588244"/>
              <a:gd name="connsiteY7" fmla="*/ 0 h 833513"/>
              <a:gd name="connsiteX8" fmla="*/ 0 w 588244"/>
              <a:gd name="connsiteY8" fmla="*/ 509092 h 833513"/>
              <a:gd name="connsiteX9" fmla="*/ 0 w 588244"/>
              <a:gd name="connsiteY9" fmla="*/ 653120 h 833513"/>
              <a:gd name="connsiteX10" fmla="*/ 332003 w 588244"/>
              <a:gd name="connsiteY10" fmla="*/ 653120 h 833513"/>
              <a:gd name="connsiteX11" fmla="*/ 332003 w 588244"/>
              <a:gd name="connsiteY11" fmla="*/ 833514 h 833513"/>
              <a:gd name="connsiteX12" fmla="*/ 122672 w 588244"/>
              <a:gd name="connsiteY12" fmla="*/ 524113 h 833513"/>
              <a:gd name="connsiteX13" fmla="*/ 332013 w 588244"/>
              <a:gd name="connsiteY13" fmla="*/ 162830 h 833513"/>
              <a:gd name="connsiteX14" fmla="*/ 332013 w 588244"/>
              <a:gd name="connsiteY14" fmla="*/ 524113 h 833513"/>
              <a:gd name="connsiteX15" fmla="*/ 122672 w 588244"/>
              <a:gd name="connsiteY15" fmla="*/ 524113 h 83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8244" h="833513">
                <a:moveTo>
                  <a:pt x="332013" y="833514"/>
                </a:moveTo>
                <a:lnTo>
                  <a:pt x="493376" y="833514"/>
                </a:lnTo>
                <a:lnTo>
                  <a:pt x="493376" y="653034"/>
                </a:lnTo>
                <a:lnTo>
                  <a:pt x="588245" y="653034"/>
                </a:lnTo>
                <a:lnTo>
                  <a:pt x="588245" y="524123"/>
                </a:lnTo>
                <a:lnTo>
                  <a:pt x="493376" y="524123"/>
                </a:lnTo>
                <a:lnTo>
                  <a:pt x="493376" y="0"/>
                </a:lnTo>
                <a:lnTo>
                  <a:pt x="308315" y="0"/>
                </a:lnTo>
                <a:lnTo>
                  <a:pt x="0" y="509092"/>
                </a:lnTo>
                <a:lnTo>
                  <a:pt x="0" y="653120"/>
                </a:lnTo>
                <a:lnTo>
                  <a:pt x="332003" y="653120"/>
                </a:lnTo>
                <a:lnTo>
                  <a:pt x="332003" y="833514"/>
                </a:lnTo>
                <a:close/>
                <a:moveTo>
                  <a:pt x="122672" y="524113"/>
                </a:moveTo>
                <a:lnTo>
                  <a:pt x="332013" y="162830"/>
                </a:lnTo>
                <a:lnTo>
                  <a:pt x="332013" y="524113"/>
                </a:lnTo>
                <a:lnTo>
                  <a:pt x="122672" y="524113"/>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Slide Number Placeholder 13">
            <a:extLst>
              <a:ext uri="{FF2B5EF4-FFF2-40B4-BE49-F238E27FC236}">
                <a16:creationId xmlns:a16="http://schemas.microsoft.com/office/drawing/2014/main" id="{1FAA5E33-DEAB-3446-869F-E5E64AA4D4CB}"/>
              </a:ext>
            </a:extLst>
          </p:cNvPr>
          <p:cNvSpPr>
            <a:spLocks noGrp="1"/>
          </p:cNvSpPr>
          <p:nvPr>
            <p:ph type="sldNum" sz="quarter" idx="12"/>
          </p:nvPr>
        </p:nvSpPr>
        <p:spPr>
          <a:xfrm>
            <a:off x="10514012" y="5883275"/>
            <a:ext cx="551167" cy="365125"/>
          </a:xfrm>
        </p:spPr>
        <p:txBody>
          <a:bodyPr vert="horz" lIns="91440" tIns="45720" rIns="91440" bIns="45720" rtlCol="0">
            <a:normAutofit/>
          </a:bodyPr>
          <a:lstStyle/>
          <a:p>
            <a:pPr defTabSz="914400">
              <a:spcAft>
                <a:spcPts val="600"/>
              </a:spcAft>
            </a:pPr>
            <a:fld id="{D57F1E4F-1CFF-5643-939E-217C01CDF565}" type="slidenum">
              <a:rPr lang="en-US">
                <a:solidFill>
                  <a:prstClr val="white">
                    <a:lumMod val="75000"/>
                  </a:prstClr>
                </a:solidFill>
              </a:rPr>
              <a:pPr defTabSz="914400">
                <a:spcAft>
                  <a:spcPts val="600"/>
                </a:spcAft>
              </a:pPr>
              <a:t>8</a:t>
            </a:fld>
            <a:endParaRPr lang="en-US">
              <a:solidFill>
                <a:prstClr val="white">
                  <a:lumMod val="75000"/>
                </a:prstClr>
              </a:solidFill>
            </a:endParaRPr>
          </a:p>
        </p:txBody>
      </p:sp>
      <p:sp>
        <p:nvSpPr>
          <p:cNvPr id="6" name="Oval 5">
            <a:extLst>
              <a:ext uri="{FF2B5EF4-FFF2-40B4-BE49-F238E27FC236}">
                <a16:creationId xmlns:a16="http://schemas.microsoft.com/office/drawing/2014/main" id="{CE17C466-E1FF-954D-83AE-206CE594D1FD}"/>
              </a:ext>
            </a:extLst>
          </p:cNvPr>
          <p:cNvSpPr>
            <a:spLocks noChangeAspect="1"/>
          </p:cNvSpPr>
          <p:nvPr/>
        </p:nvSpPr>
        <p:spPr>
          <a:xfrm>
            <a:off x="4754882" y="5921243"/>
            <a:ext cx="258996" cy="259288"/>
          </a:xfrm>
          <a:prstGeom prst="ellipse">
            <a:avLst/>
          </a:prstGeom>
          <a:noFill/>
          <a:ln w="667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Shape 120">
            <a:extLst>
              <a:ext uri="{FF2B5EF4-FFF2-40B4-BE49-F238E27FC236}">
                <a16:creationId xmlns:a16="http://schemas.microsoft.com/office/drawing/2014/main" id="{F81C2EFA-1E6D-3E4D-8677-43E170D91E05}"/>
              </a:ext>
            </a:extLst>
          </p:cNvPr>
          <p:cNvSpPr>
            <a:spLocks noChangeAspect="1"/>
          </p:cNvSpPr>
          <p:nvPr/>
        </p:nvSpPr>
        <p:spPr>
          <a:xfrm>
            <a:off x="4838475" y="5982410"/>
            <a:ext cx="91811" cy="136954"/>
          </a:xfrm>
          <a:custGeom>
            <a:avLst/>
            <a:gdLst>
              <a:gd name="connsiteX0" fmla="*/ 451742 w 579653"/>
              <a:gd name="connsiteY0" fmla="*/ 397393 h 863698"/>
              <a:gd name="connsiteX1" fmla="*/ 509616 w 579653"/>
              <a:gd name="connsiteY1" fmla="*/ 354006 h 863698"/>
              <a:gd name="connsiteX2" fmla="*/ 553583 w 579653"/>
              <a:gd name="connsiteY2" fmla="*/ 229048 h 863698"/>
              <a:gd name="connsiteX3" fmla="*/ 479927 w 579653"/>
              <a:gd name="connsiteY3" fmla="*/ 62170 h 863698"/>
              <a:gd name="connsiteX4" fmla="*/ 286045 w 579653"/>
              <a:gd name="connsiteY4" fmla="*/ 0 h 863698"/>
              <a:gd name="connsiteX5" fmla="*/ 176803 w 579653"/>
              <a:gd name="connsiteY5" fmla="*/ 15602 h 863698"/>
              <a:gd name="connsiteX6" fmla="*/ 99965 w 579653"/>
              <a:gd name="connsiteY6" fmla="*/ 60722 h 863698"/>
              <a:gd name="connsiteX7" fmla="*/ 36376 w 579653"/>
              <a:gd name="connsiteY7" fmla="*/ 151524 h 863698"/>
              <a:gd name="connsiteX8" fmla="*/ 15021 w 579653"/>
              <a:gd name="connsiteY8" fmla="*/ 270110 h 863698"/>
              <a:gd name="connsiteX9" fmla="*/ 168897 w 579653"/>
              <a:gd name="connsiteY9" fmla="*/ 270110 h 863698"/>
              <a:gd name="connsiteX10" fmla="*/ 195101 w 579653"/>
              <a:gd name="connsiteY10" fmla="*/ 171193 h 863698"/>
              <a:gd name="connsiteX11" fmla="*/ 280826 w 579653"/>
              <a:gd name="connsiteY11" fmla="*/ 134188 h 863698"/>
              <a:gd name="connsiteX12" fmla="*/ 359597 w 579653"/>
              <a:gd name="connsiteY12" fmla="*/ 164287 h 863698"/>
              <a:gd name="connsiteX13" fmla="*/ 387515 w 579653"/>
              <a:gd name="connsiteY13" fmla="*/ 242392 h 863698"/>
              <a:gd name="connsiteX14" fmla="*/ 332746 w 579653"/>
              <a:gd name="connsiteY14" fmla="*/ 340719 h 863698"/>
              <a:gd name="connsiteX15" fmla="*/ 220904 w 579653"/>
              <a:gd name="connsiteY15" fmla="*/ 356330 h 863698"/>
              <a:gd name="connsiteX16" fmla="*/ 220904 w 579653"/>
              <a:gd name="connsiteY16" fmla="*/ 474355 h 863698"/>
              <a:gd name="connsiteX17" fmla="*/ 340890 w 579653"/>
              <a:gd name="connsiteY17" fmla="*/ 490004 h 863698"/>
              <a:gd name="connsiteX18" fmla="*/ 407794 w 579653"/>
              <a:gd name="connsiteY18" fmla="*/ 600475 h 863698"/>
              <a:gd name="connsiteX19" fmla="*/ 371742 w 579653"/>
              <a:gd name="connsiteY19" fmla="*/ 696192 h 863698"/>
              <a:gd name="connsiteX20" fmla="*/ 287188 w 579653"/>
              <a:gd name="connsiteY20" fmla="*/ 729482 h 863698"/>
              <a:gd name="connsiteX21" fmla="*/ 178118 w 579653"/>
              <a:gd name="connsiteY21" fmla="*/ 668760 h 863698"/>
              <a:gd name="connsiteX22" fmla="*/ 161963 w 579653"/>
              <a:gd name="connsiteY22" fmla="*/ 585454 h 863698"/>
              <a:gd name="connsiteX23" fmla="*/ 0 w 579653"/>
              <a:gd name="connsiteY23" fmla="*/ 585454 h 863698"/>
              <a:gd name="connsiteX24" fmla="*/ 40434 w 579653"/>
              <a:gd name="connsiteY24" fmla="*/ 747398 h 863698"/>
              <a:gd name="connsiteX25" fmla="*/ 287798 w 579653"/>
              <a:gd name="connsiteY25" fmla="*/ 863699 h 863698"/>
              <a:gd name="connsiteX26" fmla="*/ 505997 w 579653"/>
              <a:gd name="connsiteY26" fmla="*/ 782965 h 863698"/>
              <a:gd name="connsiteX27" fmla="*/ 579653 w 579653"/>
              <a:gd name="connsiteY27" fmla="*/ 595817 h 863698"/>
              <a:gd name="connsiteX28" fmla="*/ 516579 w 579653"/>
              <a:gd name="connsiteY28" fmla="*/ 436178 h 863698"/>
              <a:gd name="connsiteX29" fmla="*/ 451742 w 579653"/>
              <a:gd name="connsiteY29" fmla="*/ 397393 h 86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9653" h="863698">
                <a:moveTo>
                  <a:pt x="451742" y="397393"/>
                </a:moveTo>
                <a:cubicBezTo>
                  <a:pt x="471830" y="389706"/>
                  <a:pt x="491090" y="375209"/>
                  <a:pt x="509616" y="354006"/>
                </a:cubicBezTo>
                <a:cubicBezTo>
                  <a:pt x="538915" y="320088"/>
                  <a:pt x="553583" y="278435"/>
                  <a:pt x="553583" y="229048"/>
                </a:cubicBezTo>
                <a:cubicBezTo>
                  <a:pt x="553583" y="159258"/>
                  <a:pt x="529047" y="103642"/>
                  <a:pt x="479927" y="62170"/>
                </a:cubicBezTo>
                <a:cubicBezTo>
                  <a:pt x="430806" y="20698"/>
                  <a:pt x="366170" y="0"/>
                  <a:pt x="286045" y="0"/>
                </a:cubicBezTo>
                <a:cubicBezTo>
                  <a:pt x="242907" y="0"/>
                  <a:pt x="206512" y="5182"/>
                  <a:pt x="176803" y="15602"/>
                </a:cubicBezTo>
                <a:cubicBezTo>
                  <a:pt x="147171" y="26022"/>
                  <a:pt x="121549" y="41053"/>
                  <a:pt x="99965" y="60722"/>
                </a:cubicBezTo>
                <a:cubicBezTo>
                  <a:pt x="71095" y="88487"/>
                  <a:pt x="49892" y="118758"/>
                  <a:pt x="36376" y="151524"/>
                </a:cubicBezTo>
                <a:cubicBezTo>
                  <a:pt x="23670" y="188957"/>
                  <a:pt x="16574" y="228476"/>
                  <a:pt x="15021" y="270110"/>
                </a:cubicBezTo>
                <a:lnTo>
                  <a:pt x="168897" y="270110"/>
                </a:lnTo>
                <a:cubicBezTo>
                  <a:pt x="168116" y="228876"/>
                  <a:pt x="176851" y="195872"/>
                  <a:pt x="195101" y="171193"/>
                </a:cubicBezTo>
                <a:cubicBezTo>
                  <a:pt x="213351" y="146523"/>
                  <a:pt x="241954" y="134188"/>
                  <a:pt x="280826" y="134188"/>
                </a:cubicBezTo>
                <a:cubicBezTo>
                  <a:pt x="314649" y="134188"/>
                  <a:pt x="340881" y="144218"/>
                  <a:pt x="359597" y="164287"/>
                </a:cubicBezTo>
                <a:cubicBezTo>
                  <a:pt x="378181" y="184318"/>
                  <a:pt x="387515" y="210341"/>
                  <a:pt x="387515" y="242392"/>
                </a:cubicBezTo>
                <a:cubicBezTo>
                  <a:pt x="387515" y="291741"/>
                  <a:pt x="369294" y="324517"/>
                  <a:pt x="332746" y="340719"/>
                </a:cubicBezTo>
                <a:cubicBezTo>
                  <a:pt x="311591" y="350368"/>
                  <a:pt x="274358" y="355568"/>
                  <a:pt x="220904" y="356330"/>
                </a:cubicBezTo>
                <a:lnTo>
                  <a:pt x="220904" y="474355"/>
                </a:lnTo>
                <a:cubicBezTo>
                  <a:pt x="275492" y="474355"/>
                  <a:pt x="315506" y="479555"/>
                  <a:pt x="340890" y="490004"/>
                </a:cubicBezTo>
                <a:cubicBezTo>
                  <a:pt x="385477" y="508502"/>
                  <a:pt x="407794" y="545354"/>
                  <a:pt x="407794" y="600475"/>
                </a:cubicBezTo>
                <a:cubicBezTo>
                  <a:pt x="407794" y="642128"/>
                  <a:pt x="395735" y="674056"/>
                  <a:pt x="371742" y="696192"/>
                </a:cubicBezTo>
                <a:cubicBezTo>
                  <a:pt x="347691" y="718376"/>
                  <a:pt x="319459" y="729482"/>
                  <a:pt x="287188" y="729482"/>
                </a:cubicBezTo>
                <a:cubicBezTo>
                  <a:pt x="234439" y="729482"/>
                  <a:pt x="198101" y="709212"/>
                  <a:pt x="178118" y="668760"/>
                </a:cubicBezTo>
                <a:cubicBezTo>
                  <a:pt x="167383" y="646757"/>
                  <a:pt x="161963" y="619011"/>
                  <a:pt x="161963" y="585454"/>
                </a:cubicBezTo>
                <a:lnTo>
                  <a:pt x="0" y="585454"/>
                </a:lnTo>
                <a:cubicBezTo>
                  <a:pt x="2686" y="652186"/>
                  <a:pt x="16231" y="706146"/>
                  <a:pt x="40434" y="747398"/>
                </a:cubicBezTo>
                <a:cubicBezTo>
                  <a:pt x="86687" y="824932"/>
                  <a:pt x="169088" y="863699"/>
                  <a:pt x="287798" y="863699"/>
                </a:cubicBezTo>
                <a:cubicBezTo>
                  <a:pt x="384105" y="863699"/>
                  <a:pt x="456838" y="836752"/>
                  <a:pt x="505997" y="782965"/>
                </a:cubicBezTo>
                <a:cubicBezTo>
                  <a:pt x="555079" y="729177"/>
                  <a:pt x="579653" y="666807"/>
                  <a:pt x="579653" y="595817"/>
                </a:cubicBezTo>
                <a:cubicBezTo>
                  <a:pt x="579653" y="528380"/>
                  <a:pt x="558584" y="475126"/>
                  <a:pt x="516579" y="436178"/>
                </a:cubicBezTo>
                <a:cubicBezTo>
                  <a:pt x="488375" y="410328"/>
                  <a:pt x="466811" y="397393"/>
                  <a:pt x="451742" y="39739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Shape 73">
            <a:extLst>
              <a:ext uri="{FF2B5EF4-FFF2-40B4-BE49-F238E27FC236}">
                <a16:creationId xmlns:a16="http://schemas.microsoft.com/office/drawing/2014/main" id="{6B9A7F5F-B3C0-6042-8710-D5438C80B470}"/>
              </a:ext>
            </a:extLst>
          </p:cNvPr>
          <p:cNvSpPr/>
          <p:nvPr/>
        </p:nvSpPr>
        <p:spPr>
          <a:xfrm>
            <a:off x="8096680" y="2303752"/>
            <a:ext cx="699318" cy="2513626"/>
          </a:xfrm>
          <a:custGeom>
            <a:avLst/>
            <a:gdLst>
              <a:gd name="connsiteX0" fmla="*/ 0 w 695886"/>
              <a:gd name="connsiteY0" fmla="*/ 154553 h 2498476"/>
              <a:gd name="connsiteX1" fmla="*/ 235030 w 695886"/>
              <a:gd name="connsiteY1" fmla="*/ 18464 h 2498476"/>
              <a:gd name="connsiteX2" fmla="*/ 301579 w 695886"/>
              <a:gd name="connsiteY2" fmla="*/ 19 h 2498476"/>
              <a:gd name="connsiteX3" fmla="*/ 430531 w 695886"/>
              <a:gd name="connsiteY3" fmla="*/ 95194 h 2498476"/>
              <a:gd name="connsiteX4" fmla="*/ 695859 w 695886"/>
              <a:gd name="connsiteY4" fmla="*/ 1263921 h 2498476"/>
              <a:gd name="connsiteX5" fmla="*/ 457486 w 695886"/>
              <a:gd name="connsiteY5" fmla="*/ 2398174 h 2498476"/>
              <a:gd name="connsiteX6" fmla="*/ 353882 w 695886"/>
              <a:gd name="connsiteY6" fmla="*/ 2495562 h 2498476"/>
              <a:gd name="connsiteX7" fmla="*/ 255764 w 695886"/>
              <a:gd name="connsiteY7" fmla="*/ 2478996 h 2498476"/>
              <a:gd name="connsiteX8" fmla="*/ 3478 w 695886"/>
              <a:gd name="connsiteY8" fmla="*/ 2332041 h 2498476"/>
              <a:gd name="connsiteX9" fmla="*/ 61734 w 695886"/>
              <a:gd name="connsiteY9" fmla="*/ 2182538 h 2498476"/>
              <a:gd name="connsiteX10" fmla="*/ 147546 w 695886"/>
              <a:gd name="connsiteY10" fmla="*/ 2014187 h 2498476"/>
              <a:gd name="connsiteX11" fmla="*/ 322848 w 695886"/>
              <a:gd name="connsiteY11" fmla="*/ 1809752 h 2498476"/>
              <a:gd name="connsiteX12" fmla="*/ 570118 w 695886"/>
              <a:gd name="connsiteY12" fmla="*/ 1431333 h 2498476"/>
              <a:gd name="connsiteX13" fmla="*/ 510926 w 695886"/>
              <a:gd name="connsiteY13" fmla="*/ 870075 h 2498476"/>
              <a:gd name="connsiteX14" fmla="*/ 382843 w 695886"/>
              <a:gd name="connsiteY14" fmla="*/ 734724 h 2498476"/>
              <a:gd name="connsiteX15" fmla="*/ 0 w 695886"/>
              <a:gd name="connsiteY15" fmla="*/ 154553 h 24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886" h="2498476">
                <a:moveTo>
                  <a:pt x="0" y="154553"/>
                </a:moveTo>
                <a:cubicBezTo>
                  <a:pt x="57386" y="119206"/>
                  <a:pt x="142329" y="68298"/>
                  <a:pt x="235030" y="18464"/>
                </a:cubicBezTo>
                <a:cubicBezTo>
                  <a:pt x="250146" y="10348"/>
                  <a:pt x="272418" y="-517"/>
                  <a:pt x="301579" y="19"/>
                </a:cubicBezTo>
                <a:cubicBezTo>
                  <a:pt x="354484" y="958"/>
                  <a:pt x="404045" y="38384"/>
                  <a:pt x="430531" y="95194"/>
                </a:cubicBezTo>
                <a:cubicBezTo>
                  <a:pt x="533532" y="312909"/>
                  <a:pt x="693452" y="724597"/>
                  <a:pt x="695859" y="1263921"/>
                </a:cubicBezTo>
                <a:cubicBezTo>
                  <a:pt x="698134" y="1781314"/>
                  <a:pt x="554333" y="2180459"/>
                  <a:pt x="457486" y="2398174"/>
                </a:cubicBezTo>
                <a:cubicBezTo>
                  <a:pt x="456215" y="2402131"/>
                  <a:pt x="429461" y="2479197"/>
                  <a:pt x="353882" y="2495562"/>
                </a:cubicBezTo>
                <a:cubicBezTo>
                  <a:pt x="305325" y="2506093"/>
                  <a:pt x="266331" y="2485166"/>
                  <a:pt x="255764" y="2478996"/>
                </a:cubicBezTo>
                <a:cubicBezTo>
                  <a:pt x="171691" y="2430033"/>
                  <a:pt x="87551" y="2381071"/>
                  <a:pt x="3478" y="2332041"/>
                </a:cubicBezTo>
                <a:cubicBezTo>
                  <a:pt x="16387" y="2294011"/>
                  <a:pt x="35315" y="2242366"/>
                  <a:pt x="61734" y="2182538"/>
                </a:cubicBezTo>
                <a:cubicBezTo>
                  <a:pt x="87885" y="2123515"/>
                  <a:pt x="110225" y="2072942"/>
                  <a:pt x="147546" y="2014187"/>
                </a:cubicBezTo>
                <a:cubicBezTo>
                  <a:pt x="170152" y="1978572"/>
                  <a:pt x="226001" y="1892050"/>
                  <a:pt x="322848" y="1809752"/>
                </a:cubicBezTo>
                <a:cubicBezTo>
                  <a:pt x="453473" y="1698748"/>
                  <a:pt x="544903" y="1607464"/>
                  <a:pt x="570118" y="1431333"/>
                </a:cubicBezTo>
                <a:cubicBezTo>
                  <a:pt x="594798" y="1258958"/>
                  <a:pt x="606971" y="1024139"/>
                  <a:pt x="510926" y="870075"/>
                </a:cubicBezTo>
                <a:cubicBezTo>
                  <a:pt x="473069" y="809308"/>
                  <a:pt x="424378" y="769065"/>
                  <a:pt x="382843" y="734724"/>
                </a:cubicBezTo>
                <a:cubicBezTo>
                  <a:pt x="194967" y="579520"/>
                  <a:pt x="67753" y="390377"/>
                  <a:pt x="0" y="154553"/>
                </a:cubicBezTo>
                <a:close/>
              </a:path>
            </a:pathLst>
          </a:custGeom>
          <a:solidFill>
            <a:schemeClr val="tx1">
              <a:lumMod val="95000"/>
              <a:lumOff val="5000"/>
              <a:alpha val="10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Shape 77">
            <a:extLst>
              <a:ext uri="{FF2B5EF4-FFF2-40B4-BE49-F238E27FC236}">
                <a16:creationId xmlns:a16="http://schemas.microsoft.com/office/drawing/2014/main" id="{29D6B253-3719-A940-90A6-35BEE63D9023}"/>
              </a:ext>
            </a:extLst>
          </p:cNvPr>
          <p:cNvSpPr/>
          <p:nvPr/>
        </p:nvSpPr>
        <p:spPr>
          <a:xfrm flipH="1">
            <a:off x="3854221" y="855695"/>
            <a:ext cx="2197769" cy="1524867"/>
          </a:xfrm>
          <a:custGeom>
            <a:avLst/>
            <a:gdLst>
              <a:gd name="connsiteX0" fmla="*/ 3527 w 2186984"/>
              <a:gd name="connsiteY0" fmla="*/ 420057 h 1515676"/>
              <a:gd name="connsiteX1" fmla="*/ 2390 w 2186984"/>
              <a:gd name="connsiteY1" fmla="*/ 127892 h 1515676"/>
              <a:gd name="connsiteX2" fmla="*/ 29277 w 2186984"/>
              <a:gd name="connsiteY2" fmla="*/ 42979 h 1515676"/>
              <a:gd name="connsiteX3" fmla="*/ 129870 w 2186984"/>
              <a:gd name="connsiteY3" fmla="*/ 120 h 1515676"/>
              <a:gd name="connsiteX4" fmla="*/ 1235795 w 2186984"/>
              <a:gd name="connsiteY4" fmla="*/ 332998 h 1515676"/>
              <a:gd name="connsiteX5" fmla="*/ 2136854 w 2186984"/>
              <a:gd name="connsiteY5" fmla="*/ 1146781 h 1515676"/>
              <a:gd name="connsiteX6" fmla="*/ 2181800 w 2186984"/>
              <a:gd name="connsiteY6" fmla="*/ 1301985 h 1515676"/>
              <a:gd name="connsiteX7" fmla="*/ 2136854 w 2186984"/>
              <a:gd name="connsiteY7" fmla="*/ 1370734 h 1515676"/>
              <a:gd name="connsiteX8" fmla="*/ 1885772 w 2186984"/>
              <a:gd name="connsiteY8" fmla="*/ 1515676 h 1515676"/>
              <a:gd name="connsiteX9" fmla="*/ 1780028 w 2186984"/>
              <a:gd name="connsiteY9" fmla="*/ 1384081 h 1515676"/>
              <a:gd name="connsiteX10" fmla="*/ 1604258 w 2186984"/>
              <a:gd name="connsiteY10" fmla="*/ 1042149 h 1515676"/>
              <a:gd name="connsiteX11" fmla="*/ 1506875 w 2186984"/>
              <a:gd name="connsiteY11" fmla="*/ 682040 h 1515676"/>
              <a:gd name="connsiteX12" fmla="*/ 1474369 w 2186984"/>
              <a:gd name="connsiteY12" fmla="*/ 639986 h 1515676"/>
              <a:gd name="connsiteX13" fmla="*/ 1255525 w 2186984"/>
              <a:gd name="connsiteY13" fmla="*/ 475392 h 1515676"/>
              <a:gd name="connsiteX14" fmla="*/ 1015546 w 2186984"/>
              <a:gd name="connsiteY14" fmla="*/ 351376 h 1515676"/>
              <a:gd name="connsiteX15" fmla="*/ 819041 w 2186984"/>
              <a:gd name="connsiteY15" fmla="*/ 336687 h 1515676"/>
              <a:gd name="connsiteX16" fmla="*/ 642067 w 2186984"/>
              <a:gd name="connsiteY16" fmla="*/ 396716 h 1515676"/>
              <a:gd name="connsiteX17" fmla="*/ 384965 w 2186984"/>
              <a:gd name="connsiteY17" fmla="*/ 447020 h 1515676"/>
              <a:gd name="connsiteX18" fmla="*/ 3527 w 2186984"/>
              <a:gd name="connsiteY18" fmla="*/ 420057 h 151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6984" h="1515676">
                <a:moveTo>
                  <a:pt x="3527" y="420057"/>
                </a:moveTo>
                <a:cubicBezTo>
                  <a:pt x="1253" y="363717"/>
                  <a:pt x="-2493" y="245737"/>
                  <a:pt x="2390" y="127892"/>
                </a:cubicBezTo>
                <a:cubicBezTo>
                  <a:pt x="3259" y="106295"/>
                  <a:pt x="5533" y="71619"/>
                  <a:pt x="29277" y="42979"/>
                </a:cubicBezTo>
                <a:cubicBezTo>
                  <a:pt x="66933" y="-2496"/>
                  <a:pt x="123583" y="-215"/>
                  <a:pt x="129870" y="120"/>
                </a:cubicBezTo>
                <a:cubicBezTo>
                  <a:pt x="365034" y="18230"/>
                  <a:pt x="784128" y="81478"/>
                  <a:pt x="1235795" y="332998"/>
                </a:cubicBezTo>
                <a:cubicBezTo>
                  <a:pt x="1715753" y="600279"/>
                  <a:pt x="1999407" y="950327"/>
                  <a:pt x="2136854" y="1146781"/>
                </a:cubicBezTo>
                <a:cubicBezTo>
                  <a:pt x="2140599" y="1150671"/>
                  <a:pt x="2205476" y="1220091"/>
                  <a:pt x="2181800" y="1301985"/>
                </a:cubicBezTo>
                <a:cubicBezTo>
                  <a:pt x="2171700" y="1336997"/>
                  <a:pt x="2149695" y="1359600"/>
                  <a:pt x="2136854" y="1370734"/>
                </a:cubicBezTo>
                <a:cubicBezTo>
                  <a:pt x="2053182" y="1419026"/>
                  <a:pt x="1969443" y="1467384"/>
                  <a:pt x="1885772" y="1515676"/>
                </a:cubicBezTo>
                <a:cubicBezTo>
                  <a:pt x="1854738" y="1481268"/>
                  <a:pt x="1818085" y="1437403"/>
                  <a:pt x="1780028" y="1384081"/>
                </a:cubicBezTo>
                <a:cubicBezTo>
                  <a:pt x="1705386" y="1279516"/>
                  <a:pt x="1640910" y="1166031"/>
                  <a:pt x="1604258" y="1042149"/>
                </a:cubicBezTo>
                <a:cubicBezTo>
                  <a:pt x="1569277" y="924035"/>
                  <a:pt x="1574093" y="789221"/>
                  <a:pt x="1506875" y="682040"/>
                </a:cubicBezTo>
                <a:cubicBezTo>
                  <a:pt x="1497444" y="667016"/>
                  <a:pt x="1486609" y="652864"/>
                  <a:pt x="1474369" y="639986"/>
                </a:cubicBezTo>
                <a:cubicBezTo>
                  <a:pt x="1412368" y="574457"/>
                  <a:pt x="1330235" y="524958"/>
                  <a:pt x="1255525" y="475392"/>
                </a:cubicBezTo>
                <a:cubicBezTo>
                  <a:pt x="1180415" y="425557"/>
                  <a:pt x="1101693" y="379210"/>
                  <a:pt x="1015546" y="351376"/>
                </a:cubicBezTo>
                <a:cubicBezTo>
                  <a:pt x="952006" y="330852"/>
                  <a:pt x="884922" y="325687"/>
                  <a:pt x="819041" y="336687"/>
                </a:cubicBezTo>
                <a:cubicBezTo>
                  <a:pt x="755836" y="347217"/>
                  <a:pt x="701727" y="375857"/>
                  <a:pt x="642067" y="396716"/>
                </a:cubicBezTo>
                <a:cubicBezTo>
                  <a:pt x="559131" y="425691"/>
                  <a:pt x="472516" y="441386"/>
                  <a:pt x="384965" y="447020"/>
                </a:cubicBezTo>
                <a:cubicBezTo>
                  <a:pt x="257418" y="455002"/>
                  <a:pt x="129001" y="442862"/>
                  <a:pt x="3527" y="420057"/>
                </a:cubicBezTo>
                <a:close/>
              </a:path>
            </a:pathLst>
          </a:custGeom>
          <a:solidFill>
            <a:schemeClr val="tx1">
              <a:lumMod val="95000"/>
              <a:lumOff val="5000"/>
              <a:alpha val="25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Shape 79">
            <a:extLst>
              <a:ext uri="{FF2B5EF4-FFF2-40B4-BE49-F238E27FC236}">
                <a16:creationId xmlns:a16="http://schemas.microsoft.com/office/drawing/2014/main" id="{773036FA-5F33-BF40-9B67-C6CB642D6A14}"/>
              </a:ext>
            </a:extLst>
          </p:cNvPr>
          <p:cNvSpPr/>
          <p:nvPr/>
        </p:nvSpPr>
        <p:spPr>
          <a:xfrm flipH="1" flipV="1">
            <a:off x="3855710" y="4078743"/>
            <a:ext cx="2194013" cy="2175072"/>
          </a:xfrm>
          <a:custGeom>
            <a:avLst/>
            <a:gdLst>
              <a:gd name="connsiteX0" fmla="*/ 1338 w 2183246"/>
              <a:gd name="connsiteY0" fmla="*/ 1657877 h 2161962"/>
              <a:gd name="connsiteX1" fmla="*/ 2609 w 2183246"/>
              <a:gd name="connsiteY1" fmla="*/ 1580074 h 2161962"/>
              <a:gd name="connsiteX2" fmla="*/ 2341 w 2183246"/>
              <a:gd name="connsiteY2" fmla="*/ 1349011 h 2161962"/>
              <a:gd name="connsiteX3" fmla="*/ 1806 w 2183246"/>
              <a:gd name="connsiteY3" fmla="*/ 886886 h 2161962"/>
              <a:gd name="connsiteX4" fmla="*/ 1605 w 2183246"/>
              <a:gd name="connsiteY4" fmla="*/ 734365 h 2161962"/>
              <a:gd name="connsiteX5" fmla="*/ 1204 w 2183246"/>
              <a:gd name="connsiteY5" fmla="*/ 369628 h 2161962"/>
              <a:gd name="connsiteX6" fmla="*/ 937 w 2183246"/>
              <a:gd name="connsiteY6" fmla="*/ 184912 h 2161962"/>
              <a:gd name="connsiteX7" fmla="*/ 27021 w 2183246"/>
              <a:gd name="connsiteY7" fmla="*/ 41043 h 2161962"/>
              <a:gd name="connsiteX8" fmla="*/ 278772 w 2183246"/>
              <a:gd name="connsiteY8" fmla="*/ 16897 h 2161962"/>
              <a:gd name="connsiteX9" fmla="*/ 577275 w 2183246"/>
              <a:gd name="connsiteY9" fmla="*/ 73103 h 2161962"/>
              <a:gd name="connsiteX10" fmla="*/ 1266646 w 2183246"/>
              <a:gd name="connsiteY10" fmla="*/ 349708 h 2161962"/>
              <a:gd name="connsiteX11" fmla="*/ 1855358 w 2183246"/>
              <a:gd name="connsiteY11" fmla="*/ 807339 h 2161962"/>
              <a:gd name="connsiteX12" fmla="*/ 2042499 w 2183246"/>
              <a:gd name="connsiteY12" fmla="*/ 1021499 h 2161962"/>
              <a:gd name="connsiteX13" fmla="*/ 2111724 w 2183246"/>
              <a:gd name="connsiteY13" fmla="*/ 1113790 h 2161962"/>
              <a:gd name="connsiteX14" fmla="*/ 2178674 w 2183246"/>
              <a:gd name="connsiteY14" fmla="*/ 1228014 h 2161962"/>
              <a:gd name="connsiteX15" fmla="*/ 2165431 w 2183246"/>
              <a:gd name="connsiteY15" fmla="*/ 1332914 h 2161962"/>
              <a:gd name="connsiteX16" fmla="*/ 2070122 w 2183246"/>
              <a:gd name="connsiteY16" fmla="*/ 1407364 h 2161962"/>
              <a:gd name="connsiteX17" fmla="*/ 1951604 w 2183246"/>
              <a:gd name="connsiteY17" fmla="*/ 1474033 h 2161962"/>
              <a:gd name="connsiteX18" fmla="*/ 1752424 w 2183246"/>
              <a:gd name="connsiteY18" fmla="*/ 1590336 h 2161962"/>
              <a:gd name="connsiteX19" fmla="*/ 1354063 w 2183246"/>
              <a:gd name="connsiteY19" fmla="*/ 1822941 h 2161962"/>
              <a:gd name="connsiteX20" fmla="*/ 963729 w 2183246"/>
              <a:gd name="connsiteY20" fmla="*/ 2050919 h 2161962"/>
              <a:gd name="connsiteX21" fmla="*/ 631852 w 2183246"/>
              <a:gd name="connsiteY21" fmla="*/ 2134825 h 2161962"/>
              <a:gd name="connsiteX22" fmla="*/ 568178 w 2183246"/>
              <a:gd name="connsiteY22" fmla="*/ 2073321 h 2161962"/>
              <a:gd name="connsiteX23" fmla="*/ 165738 w 2183246"/>
              <a:gd name="connsiteY23" fmla="*/ 1837228 h 2161962"/>
              <a:gd name="connsiteX24" fmla="*/ 29763 w 2183246"/>
              <a:gd name="connsiteY24" fmla="*/ 1760564 h 2161962"/>
              <a:gd name="connsiteX25" fmla="*/ 1338 w 2183246"/>
              <a:gd name="connsiteY25" fmla="*/ 1657877 h 21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3246" h="2161962">
                <a:moveTo>
                  <a:pt x="1338" y="1657877"/>
                </a:moveTo>
                <a:cubicBezTo>
                  <a:pt x="803" y="1632323"/>
                  <a:pt x="2676" y="1606232"/>
                  <a:pt x="2609" y="1580074"/>
                </a:cubicBezTo>
                <a:cubicBezTo>
                  <a:pt x="2542" y="1503076"/>
                  <a:pt x="2408" y="1426010"/>
                  <a:pt x="2341" y="1349011"/>
                </a:cubicBezTo>
                <a:cubicBezTo>
                  <a:pt x="2140" y="1194947"/>
                  <a:pt x="1940" y="1040950"/>
                  <a:pt x="1806" y="886886"/>
                </a:cubicBezTo>
                <a:cubicBezTo>
                  <a:pt x="1739" y="836046"/>
                  <a:pt x="1672" y="785205"/>
                  <a:pt x="1605" y="734365"/>
                </a:cubicBezTo>
                <a:cubicBezTo>
                  <a:pt x="1472" y="612831"/>
                  <a:pt x="1338" y="491229"/>
                  <a:pt x="1204" y="369628"/>
                </a:cubicBezTo>
                <a:cubicBezTo>
                  <a:pt x="1137" y="308056"/>
                  <a:pt x="1070" y="246484"/>
                  <a:pt x="937" y="184912"/>
                </a:cubicBezTo>
                <a:cubicBezTo>
                  <a:pt x="937" y="135346"/>
                  <a:pt x="-7625" y="81957"/>
                  <a:pt x="27021" y="41043"/>
                </a:cubicBezTo>
                <a:cubicBezTo>
                  <a:pt x="83739" y="-26096"/>
                  <a:pt x="202993" y="7037"/>
                  <a:pt x="278772" y="16897"/>
                </a:cubicBezTo>
                <a:cubicBezTo>
                  <a:pt x="379232" y="29976"/>
                  <a:pt x="478888" y="48756"/>
                  <a:pt x="577275" y="73103"/>
                </a:cubicBezTo>
                <a:cubicBezTo>
                  <a:pt x="818391" y="132797"/>
                  <a:pt x="1051080" y="226027"/>
                  <a:pt x="1266646" y="349708"/>
                </a:cubicBezTo>
                <a:cubicBezTo>
                  <a:pt x="1482882" y="473791"/>
                  <a:pt x="1681460" y="628391"/>
                  <a:pt x="1855358" y="807339"/>
                </a:cubicBezTo>
                <a:cubicBezTo>
                  <a:pt x="1921439" y="875350"/>
                  <a:pt x="1983908" y="946849"/>
                  <a:pt x="2042499" y="1021499"/>
                </a:cubicBezTo>
                <a:cubicBezTo>
                  <a:pt x="2066242" y="1051749"/>
                  <a:pt x="2089317" y="1082535"/>
                  <a:pt x="2111724" y="1113790"/>
                </a:cubicBezTo>
                <a:cubicBezTo>
                  <a:pt x="2137273" y="1149473"/>
                  <a:pt x="2168040" y="1184484"/>
                  <a:pt x="2178674" y="1228014"/>
                </a:cubicBezTo>
                <a:cubicBezTo>
                  <a:pt x="2187235" y="1263092"/>
                  <a:pt x="2184293" y="1301525"/>
                  <a:pt x="2165431" y="1332914"/>
                </a:cubicBezTo>
                <a:cubicBezTo>
                  <a:pt x="2143895" y="1368664"/>
                  <a:pt x="2106841" y="1390261"/>
                  <a:pt x="2070122" y="1407364"/>
                </a:cubicBezTo>
                <a:cubicBezTo>
                  <a:pt x="2029122" y="1426479"/>
                  <a:pt x="1990797" y="1451095"/>
                  <a:pt x="1951604" y="1474033"/>
                </a:cubicBezTo>
                <a:cubicBezTo>
                  <a:pt x="1885188" y="1512801"/>
                  <a:pt x="1818839" y="1551568"/>
                  <a:pt x="1752424" y="1590336"/>
                </a:cubicBezTo>
                <a:cubicBezTo>
                  <a:pt x="1619659" y="1667871"/>
                  <a:pt x="1486895" y="1745406"/>
                  <a:pt x="1354063" y="1822941"/>
                </a:cubicBezTo>
                <a:cubicBezTo>
                  <a:pt x="1223974" y="1898934"/>
                  <a:pt x="1093818" y="1974926"/>
                  <a:pt x="963729" y="2050919"/>
                </a:cubicBezTo>
                <a:cubicBezTo>
                  <a:pt x="868152" y="2106723"/>
                  <a:pt x="744819" y="2211623"/>
                  <a:pt x="631852" y="2134825"/>
                </a:cubicBezTo>
                <a:cubicBezTo>
                  <a:pt x="607372" y="2118192"/>
                  <a:pt x="588244" y="2095052"/>
                  <a:pt x="568178" y="2073321"/>
                </a:cubicBezTo>
                <a:cubicBezTo>
                  <a:pt x="460964" y="1957152"/>
                  <a:pt x="318835" y="1875123"/>
                  <a:pt x="165738" y="1837228"/>
                </a:cubicBezTo>
                <a:cubicBezTo>
                  <a:pt x="111362" y="1823746"/>
                  <a:pt x="63406" y="1809661"/>
                  <a:pt x="29763" y="1760564"/>
                </a:cubicBezTo>
                <a:cubicBezTo>
                  <a:pt x="7558" y="1728303"/>
                  <a:pt x="2074" y="1693627"/>
                  <a:pt x="1338" y="1657877"/>
                </a:cubicBezTo>
                <a:close/>
              </a:path>
            </a:pathLst>
          </a:custGeom>
          <a:solidFill>
            <a:schemeClr val="accent4"/>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Shape 80">
            <a:extLst>
              <a:ext uri="{FF2B5EF4-FFF2-40B4-BE49-F238E27FC236}">
                <a16:creationId xmlns:a16="http://schemas.microsoft.com/office/drawing/2014/main" id="{DF45D2D3-B760-D945-8835-BE88337291A8}"/>
              </a:ext>
            </a:extLst>
          </p:cNvPr>
          <p:cNvSpPr/>
          <p:nvPr/>
        </p:nvSpPr>
        <p:spPr>
          <a:xfrm flipH="1" flipV="1">
            <a:off x="3854221" y="4730828"/>
            <a:ext cx="2197769" cy="1524867"/>
          </a:xfrm>
          <a:custGeom>
            <a:avLst/>
            <a:gdLst>
              <a:gd name="connsiteX0" fmla="*/ 3527 w 2186984"/>
              <a:gd name="connsiteY0" fmla="*/ 420057 h 1515676"/>
              <a:gd name="connsiteX1" fmla="*/ 2390 w 2186984"/>
              <a:gd name="connsiteY1" fmla="*/ 127892 h 1515676"/>
              <a:gd name="connsiteX2" fmla="*/ 29277 w 2186984"/>
              <a:gd name="connsiteY2" fmla="*/ 42979 h 1515676"/>
              <a:gd name="connsiteX3" fmla="*/ 129870 w 2186984"/>
              <a:gd name="connsiteY3" fmla="*/ 120 h 1515676"/>
              <a:gd name="connsiteX4" fmla="*/ 1235795 w 2186984"/>
              <a:gd name="connsiteY4" fmla="*/ 332998 h 1515676"/>
              <a:gd name="connsiteX5" fmla="*/ 2136854 w 2186984"/>
              <a:gd name="connsiteY5" fmla="*/ 1146781 h 1515676"/>
              <a:gd name="connsiteX6" fmla="*/ 2181800 w 2186984"/>
              <a:gd name="connsiteY6" fmla="*/ 1301985 h 1515676"/>
              <a:gd name="connsiteX7" fmla="*/ 2136854 w 2186984"/>
              <a:gd name="connsiteY7" fmla="*/ 1370734 h 1515676"/>
              <a:gd name="connsiteX8" fmla="*/ 1885772 w 2186984"/>
              <a:gd name="connsiteY8" fmla="*/ 1515676 h 1515676"/>
              <a:gd name="connsiteX9" fmla="*/ 1780028 w 2186984"/>
              <a:gd name="connsiteY9" fmla="*/ 1384081 h 1515676"/>
              <a:gd name="connsiteX10" fmla="*/ 1604258 w 2186984"/>
              <a:gd name="connsiteY10" fmla="*/ 1042149 h 1515676"/>
              <a:gd name="connsiteX11" fmla="*/ 1506875 w 2186984"/>
              <a:gd name="connsiteY11" fmla="*/ 682040 h 1515676"/>
              <a:gd name="connsiteX12" fmla="*/ 1474369 w 2186984"/>
              <a:gd name="connsiteY12" fmla="*/ 639986 h 1515676"/>
              <a:gd name="connsiteX13" fmla="*/ 1255525 w 2186984"/>
              <a:gd name="connsiteY13" fmla="*/ 475392 h 1515676"/>
              <a:gd name="connsiteX14" fmla="*/ 1015546 w 2186984"/>
              <a:gd name="connsiteY14" fmla="*/ 351376 h 1515676"/>
              <a:gd name="connsiteX15" fmla="*/ 819041 w 2186984"/>
              <a:gd name="connsiteY15" fmla="*/ 336687 h 1515676"/>
              <a:gd name="connsiteX16" fmla="*/ 642067 w 2186984"/>
              <a:gd name="connsiteY16" fmla="*/ 396716 h 1515676"/>
              <a:gd name="connsiteX17" fmla="*/ 384965 w 2186984"/>
              <a:gd name="connsiteY17" fmla="*/ 447020 h 1515676"/>
              <a:gd name="connsiteX18" fmla="*/ 3527 w 2186984"/>
              <a:gd name="connsiteY18" fmla="*/ 420057 h 151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6984" h="1515676">
                <a:moveTo>
                  <a:pt x="3527" y="420057"/>
                </a:moveTo>
                <a:cubicBezTo>
                  <a:pt x="1253" y="363717"/>
                  <a:pt x="-2493" y="245737"/>
                  <a:pt x="2390" y="127892"/>
                </a:cubicBezTo>
                <a:cubicBezTo>
                  <a:pt x="3259" y="106295"/>
                  <a:pt x="5533" y="71619"/>
                  <a:pt x="29277" y="42979"/>
                </a:cubicBezTo>
                <a:cubicBezTo>
                  <a:pt x="66933" y="-2496"/>
                  <a:pt x="123583" y="-215"/>
                  <a:pt x="129870" y="120"/>
                </a:cubicBezTo>
                <a:cubicBezTo>
                  <a:pt x="365034" y="18230"/>
                  <a:pt x="784128" y="81478"/>
                  <a:pt x="1235795" y="332998"/>
                </a:cubicBezTo>
                <a:cubicBezTo>
                  <a:pt x="1715753" y="600279"/>
                  <a:pt x="1999407" y="950327"/>
                  <a:pt x="2136854" y="1146781"/>
                </a:cubicBezTo>
                <a:cubicBezTo>
                  <a:pt x="2140599" y="1150671"/>
                  <a:pt x="2205476" y="1220091"/>
                  <a:pt x="2181800" y="1301985"/>
                </a:cubicBezTo>
                <a:cubicBezTo>
                  <a:pt x="2171700" y="1336997"/>
                  <a:pt x="2149695" y="1359600"/>
                  <a:pt x="2136854" y="1370734"/>
                </a:cubicBezTo>
                <a:cubicBezTo>
                  <a:pt x="2053182" y="1419026"/>
                  <a:pt x="1969443" y="1467384"/>
                  <a:pt x="1885772" y="1515676"/>
                </a:cubicBezTo>
                <a:cubicBezTo>
                  <a:pt x="1854738" y="1481268"/>
                  <a:pt x="1818085" y="1437403"/>
                  <a:pt x="1780028" y="1384081"/>
                </a:cubicBezTo>
                <a:cubicBezTo>
                  <a:pt x="1705386" y="1279516"/>
                  <a:pt x="1640910" y="1166031"/>
                  <a:pt x="1604258" y="1042149"/>
                </a:cubicBezTo>
                <a:cubicBezTo>
                  <a:pt x="1569277" y="924035"/>
                  <a:pt x="1574093" y="789221"/>
                  <a:pt x="1506875" y="682040"/>
                </a:cubicBezTo>
                <a:cubicBezTo>
                  <a:pt x="1497444" y="667016"/>
                  <a:pt x="1486609" y="652864"/>
                  <a:pt x="1474369" y="639986"/>
                </a:cubicBezTo>
                <a:cubicBezTo>
                  <a:pt x="1412368" y="574457"/>
                  <a:pt x="1330235" y="524958"/>
                  <a:pt x="1255525" y="475392"/>
                </a:cubicBezTo>
                <a:cubicBezTo>
                  <a:pt x="1180415" y="425557"/>
                  <a:pt x="1101693" y="379210"/>
                  <a:pt x="1015546" y="351376"/>
                </a:cubicBezTo>
                <a:cubicBezTo>
                  <a:pt x="952006" y="330852"/>
                  <a:pt x="884922" y="325687"/>
                  <a:pt x="819041" y="336687"/>
                </a:cubicBezTo>
                <a:cubicBezTo>
                  <a:pt x="755836" y="347217"/>
                  <a:pt x="701727" y="375857"/>
                  <a:pt x="642067" y="396716"/>
                </a:cubicBezTo>
                <a:cubicBezTo>
                  <a:pt x="559131" y="425691"/>
                  <a:pt x="472516" y="441386"/>
                  <a:pt x="384965" y="447020"/>
                </a:cubicBezTo>
                <a:cubicBezTo>
                  <a:pt x="257418" y="455002"/>
                  <a:pt x="129001" y="442862"/>
                  <a:pt x="3527" y="420057"/>
                </a:cubicBezTo>
                <a:close/>
              </a:path>
            </a:pathLst>
          </a:custGeom>
          <a:solidFill>
            <a:schemeClr val="tx1">
              <a:lumMod val="95000"/>
              <a:lumOff val="5000"/>
              <a:alpha val="15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Shape 82">
            <a:extLst>
              <a:ext uri="{FF2B5EF4-FFF2-40B4-BE49-F238E27FC236}">
                <a16:creationId xmlns:a16="http://schemas.microsoft.com/office/drawing/2014/main" id="{4AC92490-33D8-DB4C-BF7B-C7A83B9D3798}"/>
              </a:ext>
            </a:extLst>
          </p:cNvPr>
          <p:cNvSpPr/>
          <p:nvPr/>
        </p:nvSpPr>
        <p:spPr>
          <a:xfrm flipV="1">
            <a:off x="6156155" y="4078743"/>
            <a:ext cx="2194013" cy="2175072"/>
          </a:xfrm>
          <a:custGeom>
            <a:avLst/>
            <a:gdLst>
              <a:gd name="connsiteX0" fmla="*/ 1338 w 2183246"/>
              <a:gd name="connsiteY0" fmla="*/ 1657877 h 2161962"/>
              <a:gd name="connsiteX1" fmla="*/ 2609 w 2183246"/>
              <a:gd name="connsiteY1" fmla="*/ 1580074 h 2161962"/>
              <a:gd name="connsiteX2" fmla="*/ 2341 w 2183246"/>
              <a:gd name="connsiteY2" fmla="*/ 1349011 h 2161962"/>
              <a:gd name="connsiteX3" fmla="*/ 1806 w 2183246"/>
              <a:gd name="connsiteY3" fmla="*/ 886886 h 2161962"/>
              <a:gd name="connsiteX4" fmla="*/ 1605 w 2183246"/>
              <a:gd name="connsiteY4" fmla="*/ 734365 h 2161962"/>
              <a:gd name="connsiteX5" fmla="*/ 1204 w 2183246"/>
              <a:gd name="connsiteY5" fmla="*/ 369628 h 2161962"/>
              <a:gd name="connsiteX6" fmla="*/ 937 w 2183246"/>
              <a:gd name="connsiteY6" fmla="*/ 184912 h 2161962"/>
              <a:gd name="connsiteX7" fmla="*/ 27021 w 2183246"/>
              <a:gd name="connsiteY7" fmla="*/ 41043 h 2161962"/>
              <a:gd name="connsiteX8" fmla="*/ 278772 w 2183246"/>
              <a:gd name="connsiteY8" fmla="*/ 16897 h 2161962"/>
              <a:gd name="connsiteX9" fmla="*/ 577275 w 2183246"/>
              <a:gd name="connsiteY9" fmla="*/ 73103 h 2161962"/>
              <a:gd name="connsiteX10" fmla="*/ 1266646 w 2183246"/>
              <a:gd name="connsiteY10" fmla="*/ 349708 h 2161962"/>
              <a:gd name="connsiteX11" fmla="*/ 1855358 w 2183246"/>
              <a:gd name="connsiteY11" fmla="*/ 807339 h 2161962"/>
              <a:gd name="connsiteX12" fmla="*/ 2042499 w 2183246"/>
              <a:gd name="connsiteY12" fmla="*/ 1021499 h 2161962"/>
              <a:gd name="connsiteX13" fmla="*/ 2111724 w 2183246"/>
              <a:gd name="connsiteY13" fmla="*/ 1113790 h 2161962"/>
              <a:gd name="connsiteX14" fmla="*/ 2178674 w 2183246"/>
              <a:gd name="connsiteY14" fmla="*/ 1228014 h 2161962"/>
              <a:gd name="connsiteX15" fmla="*/ 2165431 w 2183246"/>
              <a:gd name="connsiteY15" fmla="*/ 1332914 h 2161962"/>
              <a:gd name="connsiteX16" fmla="*/ 2070122 w 2183246"/>
              <a:gd name="connsiteY16" fmla="*/ 1407364 h 2161962"/>
              <a:gd name="connsiteX17" fmla="*/ 1951604 w 2183246"/>
              <a:gd name="connsiteY17" fmla="*/ 1474033 h 2161962"/>
              <a:gd name="connsiteX18" fmla="*/ 1752424 w 2183246"/>
              <a:gd name="connsiteY18" fmla="*/ 1590336 h 2161962"/>
              <a:gd name="connsiteX19" fmla="*/ 1354063 w 2183246"/>
              <a:gd name="connsiteY19" fmla="*/ 1822941 h 2161962"/>
              <a:gd name="connsiteX20" fmla="*/ 963729 w 2183246"/>
              <a:gd name="connsiteY20" fmla="*/ 2050919 h 2161962"/>
              <a:gd name="connsiteX21" fmla="*/ 631852 w 2183246"/>
              <a:gd name="connsiteY21" fmla="*/ 2134825 h 2161962"/>
              <a:gd name="connsiteX22" fmla="*/ 568178 w 2183246"/>
              <a:gd name="connsiteY22" fmla="*/ 2073321 h 2161962"/>
              <a:gd name="connsiteX23" fmla="*/ 165738 w 2183246"/>
              <a:gd name="connsiteY23" fmla="*/ 1837228 h 2161962"/>
              <a:gd name="connsiteX24" fmla="*/ 29763 w 2183246"/>
              <a:gd name="connsiteY24" fmla="*/ 1760564 h 2161962"/>
              <a:gd name="connsiteX25" fmla="*/ 1338 w 2183246"/>
              <a:gd name="connsiteY25" fmla="*/ 1657877 h 21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3246" h="2161962">
                <a:moveTo>
                  <a:pt x="1338" y="1657877"/>
                </a:moveTo>
                <a:cubicBezTo>
                  <a:pt x="803" y="1632323"/>
                  <a:pt x="2676" y="1606232"/>
                  <a:pt x="2609" y="1580074"/>
                </a:cubicBezTo>
                <a:cubicBezTo>
                  <a:pt x="2542" y="1503076"/>
                  <a:pt x="2408" y="1426010"/>
                  <a:pt x="2341" y="1349011"/>
                </a:cubicBezTo>
                <a:cubicBezTo>
                  <a:pt x="2140" y="1194947"/>
                  <a:pt x="1940" y="1040950"/>
                  <a:pt x="1806" y="886886"/>
                </a:cubicBezTo>
                <a:cubicBezTo>
                  <a:pt x="1739" y="836046"/>
                  <a:pt x="1672" y="785205"/>
                  <a:pt x="1605" y="734365"/>
                </a:cubicBezTo>
                <a:cubicBezTo>
                  <a:pt x="1472" y="612831"/>
                  <a:pt x="1338" y="491229"/>
                  <a:pt x="1204" y="369628"/>
                </a:cubicBezTo>
                <a:cubicBezTo>
                  <a:pt x="1137" y="308056"/>
                  <a:pt x="1070" y="246484"/>
                  <a:pt x="937" y="184912"/>
                </a:cubicBezTo>
                <a:cubicBezTo>
                  <a:pt x="937" y="135346"/>
                  <a:pt x="-7625" y="81957"/>
                  <a:pt x="27021" y="41043"/>
                </a:cubicBezTo>
                <a:cubicBezTo>
                  <a:pt x="83739" y="-26096"/>
                  <a:pt x="202993" y="7037"/>
                  <a:pt x="278772" y="16897"/>
                </a:cubicBezTo>
                <a:cubicBezTo>
                  <a:pt x="379232" y="29976"/>
                  <a:pt x="478888" y="48756"/>
                  <a:pt x="577275" y="73103"/>
                </a:cubicBezTo>
                <a:cubicBezTo>
                  <a:pt x="818391" y="132797"/>
                  <a:pt x="1051080" y="226027"/>
                  <a:pt x="1266646" y="349708"/>
                </a:cubicBezTo>
                <a:cubicBezTo>
                  <a:pt x="1482882" y="473791"/>
                  <a:pt x="1681460" y="628391"/>
                  <a:pt x="1855358" y="807339"/>
                </a:cubicBezTo>
                <a:cubicBezTo>
                  <a:pt x="1921439" y="875350"/>
                  <a:pt x="1983908" y="946849"/>
                  <a:pt x="2042499" y="1021499"/>
                </a:cubicBezTo>
                <a:cubicBezTo>
                  <a:pt x="2066242" y="1051749"/>
                  <a:pt x="2089317" y="1082535"/>
                  <a:pt x="2111724" y="1113790"/>
                </a:cubicBezTo>
                <a:cubicBezTo>
                  <a:pt x="2137273" y="1149473"/>
                  <a:pt x="2168040" y="1184484"/>
                  <a:pt x="2178674" y="1228014"/>
                </a:cubicBezTo>
                <a:cubicBezTo>
                  <a:pt x="2187235" y="1263092"/>
                  <a:pt x="2184293" y="1301525"/>
                  <a:pt x="2165431" y="1332914"/>
                </a:cubicBezTo>
                <a:cubicBezTo>
                  <a:pt x="2143895" y="1368664"/>
                  <a:pt x="2106841" y="1390261"/>
                  <a:pt x="2070122" y="1407364"/>
                </a:cubicBezTo>
                <a:cubicBezTo>
                  <a:pt x="2029122" y="1426479"/>
                  <a:pt x="1990797" y="1451095"/>
                  <a:pt x="1951604" y="1474033"/>
                </a:cubicBezTo>
                <a:cubicBezTo>
                  <a:pt x="1885188" y="1512801"/>
                  <a:pt x="1818839" y="1551568"/>
                  <a:pt x="1752424" y="1590336"/>
                </a:cubicBezTo>
                <a:cubicBezTo>
                  <a:pt x="1619659" y="1667871"/>
                  <a:pt x="1486895" y="1745406"/>
                  <a:pt x="1354063" y="1822941"/>
                </a:cubicBezTo>
                <a:cubicBezTo>
                  <a:pt x="1223974" y="1898934"/>
                  <a:pt x="1093818" y="1974926"/>
                  <a:pt x="963729" y="2050919"/>
                </a:cubicBezTo>
                <a:cubicBezTo>
                  <a:pt x="868152" y="2106723"/>
                  <a:pt x="744819" y="2211623"/>
                  <a:pt x="631852" y="2134825"/>
                </a:cubicBezTo>
                <a:cubicBezTo>
                  <a:pt x="607372" y="2118192"/>
                  <a:pt x="588244" y="2095052"/>
                  <a:pt x="568178" y="2073321"/>
                </a:cubicBezTo>
                <a:cubicBezTo>
                  <a:pt x="460964" y="1957152"/>
                  <a:pt x="318835" y="1875123"/>
                  <a:pt x="165738" y="1837228"/>
                </a:cubicBezTo>
                <a:cubicBezTo>
                  <a:pt x="111362" y="1823746"/>
                  <a:pt x="63406" y="1809661"/>
                  <a:pt x="29763" y="1760564"/>
                </a:cubicBezTo>
                <a:cubicBezTo>
                  <a:pt x="7558" y="1728303"/>
                  <a:pt x="2074" y="1693627"/>
                  <a:pt x="1338" y="1657877"/>
                </a:cubicBezTo>
                <a:close/>
              </a:path>
            </a:pathLst>
          </a:custGeom>
          <a:solidFill>
            <a:schemeClr val="accent3"/>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Shape 83">
            <a:extLst>
              <a:ext uri="{FF2B5EF4-FFF2-40B4-BE49-F238E27FC236}">
                <a16:creationId xmlns:a16="http://schemas.microsoft.com/office/drawing/2014/main" id="{A44CA935-FE53-7E40-9931-8D6DA6577F1A}"/>
              </a:ext>
            </a:extLst>
          </p:cNvPr>
          <p:cNvSpPr/>
          <p:nvPr/>
        </p:nvSpPr>
        <p:spPr>
          <a:xfrm flipV="1">
            <a:off x="6153888" y="4730828"/>
            <a:ext cx="2197769" cy="1524867"/>
          </a:xfrm>
          <a:custGeom>
            <a:avLst/>
            <a:gdLst>
              <a:gd name="connsiteX0" fmla="*/ 3527 w 2186984"/>
              <a:gd name="connsiteY0" fmla="*/ 420057 h 1515676"/>
              <a:gd name="connsiteX1" fmla="*/ 2390 w 2186984"/>
              <a:gd name="connsiteY1" fmla="*/ 127892 h 1515676"/>
              <a:gd name="connsiteX2" fmla="*/ 29277 w 2186984"/>
              <a:gd name="connsiteY2" fmla="*/ 42979 h 1515676"/>
              <a:gd name="connsiteX3" fmla="*/ 129870 w 2186984"/>
              <a:gd name="connsiteY3" fmla="*/ 120 h 1515676"/>
              <a:gd name="connsiteX4" fmla="*/ 1235795 w 2186984"/>
              <a:gd name="connsiteY4" fmla="*/ 332998 h 1515676"/>
              <a:gd name="connsiteX5" fmla="*/ 2136854 w 2186984"/>
              <a:gd name="connsiteY5" fmla="*/ 1146781 h 1515676"/>
              <a:gd name="connsiteX6" fmla="*/ 2181800 w 2186984"/>
              <a:gd name="connsiteY6" fmla="*/ 1301985 h 1515676"/>
              <a:gd name="connsiteX7" fmla="*/ 2136854 w 2186984"/>
              <a:gd name="connsiteY7" fmla="*/ 1370734 h 1515676"/>
              <a:gd name="connsiteX8" fmla="*/ 1885772 w 2186984"/>
              <a:gd name="connsiteY8" fmla="*/ 1515676 h 1515676"/>
              <a:gd name="connsiteX9" fmla="*/ 1780028 w 2186984"/>
              <a:gd name="connsiteY9" fmla="*/ 1384081 h 1515676"/>
              <a:gd name="connsiteX10" fmla="*/ 1604258 w 2186984"/>
              <a:gd name="connsiteY10" fmla="*/ 1042149 h 1515676"/>
              <a:gd name="connsiteX11" fmla="*/ 1506875 w 2186984"/>
              <a:gd name="connsiteY11" fmla="*/ 682040 h 1515676"/>
              <a:gd name="connsiteX12" fmla="*/ 1474369 w 2186984"/>
              <a:gd name="connsiteY12" fmla="*/ 639986 h 1515676"/>
              <a:gd name="connsiteX13" fmla="*/ 1255525 w 2186984"/>
              <a:gd name="connsiteY13" fmla="*/ 475392 h 1515676"/>
              <a:gd name="connsiteX14" fmla="*/ 1015546 w 2186984"/>
              <a:gd name="connsiteY14" fmla="*/ 351376 h 1515676"/>
              <a:gd name="connsiteX15" fmla="*/ 819041 w 2186984"/>
              <a:gd name="connsiteY15" fmla="*/ 336687 h 1515676"/>
              <a:gd name="connsiteX16" fmla="*/ 642067 w 2186984"/>
              <a:gd name="connsiteY16" fmla="*/ 396716 h 1515676"/>
              <a:gd name="connsiteX17" fmla="*/ 384965 w 2186984"/>
              <a:gd name="connsiteY17" fmla="*/ 447020 h 1515676"/>
              <a:gd name="connsiteX18" fmla="*/ 3527 w 2186984"/>
              <a:gd name="connsiteY18" fmla="*/ 420057 h 151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86984" h="1515676">
                <a:moveTo>
                  <a:pt x="3527" y="420057"/>
                </a:moveTo>
                <a:cubicBezTo>
                  <a:pt x="1253" y="363717"/>
                  <a:pt x="-2493" y="245737"/>
                  <a:pt x="2390" y="127892"/>
                </a:cubicBezTo>
                <a:cubicBezTo>
                  <a:pt x="3259" y="106295"/>
                  <a:pt x="5533" y="71619"/>
                  <a:pt x="29277" y="42979"/>
                </a:cubicBezTo>
                <a:cubicBezTo>
                  <a:pt x="66933" y="-2496"/>
                  <a:pt x="123583" y="-215"/>
                  <a:pt x="129870" y="120"/>
                </a:cubicBezTo>
                <a:cubicBezTo>
                  <a:pt x="365034" y="18230"/>
                  <a:pt x="784128" y="81478"/>
                  <a:pt x="1235795" y="332998"/>
                </a:cubicBezTo>
                <a:cubicBezTo>
                  <a:pt x="1715753" y="600279"/>
                  <a:pt x="1999407" y="950327"/>
                  <a:pt x="2136854" y="1146781"/>
                </a:cubicBezTo>
                <a:cubicBezTo>
                  <a:pt x="2140599" y="1150671"/>
                  <a:pt x="2205476" y="1220091"/>
                  <a:pt x="2181800" y="1301985"/>
                </a:cubicBezTo>
                <a:cubicBezTo>
                  <a:pt x="2171700" y="1336997"/>
                  <a:pt x="2149695" y="1359600"/>
                  <a:pt x="2136854" y="1370734"/>
                </a:cubicBezTo>
                <a:cubicBezTo>
                  <a:pt x="2053182" y="1419026"/>
                  <a:pt x="1969443" y="1467384"/>
                  <a:pt x="1885772" y="1515676"/>
                </a:cubicBezTo>
                <a:cubicBezTo>
                  <a:pt x="1854738" y="1481268"/>
                  <a:pt x="1818085" y="1437403"/>
                  <a:pt x="1780028" y="1384081"/>
                </a:cubicBezTo>
                <a:cubicBezTo>
                  <a:pt x="1705386" y="1279516"/>
                  <a:pt x="1640910" y="1166031"/>
                  <a:pt x="1604258" y="1042149"/>
                </a:cubicBezTo>
                <a:cubicBezTo>
                  <a:pt x="1569277" y="924035"/>
                  <a:pt x="1574093" y="789221"/>
                  <a:pt x="1506875" y="682040"/>
                </a:cubicBezTo>
                <a:cubicBezTo>
                  <a:pt x="1497444" y="667016"/>
                  <a:pt x="1486609" y="652864"/>
                  <a:pt x="1474369" y="639986"/>
                </a:cubicBezTo>
                <a:cubicBezTo>
                  <a:pt x="1412368" y="574457"/>
                  <a:pt x="1330235" y="524958"/>
                  <a:pt x="1255525" y="475392"/>
                </a:cubicBezTo>
                <a:cubicBezTo>
                  <a:pt x="1180415" y="425557"/>
                  <a:pt x="1101693" y="379210"/>
                  <a:pt x="1015546" y="351376"/>
                </a:cubicBezTo>
                <a:cubicBezTo>
                  <a:pt x="952006" y="330852"/>
                  <a:pt x="884922" y="325687"/>
                  <a:pt x="819041" y="336687"/>
                </a:cubicBezTo>
                <a:cubicBezTo>
                  <a:pt x="755836" y="347217"/>
                  <a:pt x="701727" y="375857"/>
                  <a:pt x="642067" y="396716"/>
                </a:cubicBezTo>
                <a:cubicBezTo>
                  <a:pt x="559131" y="425691"/>
                  <a:pt x="472516" y="441386"/>
                  <a:pt x="384965" y="447020"/>
                </a:cubicBezTo>
                <a:cubicBezTo>
                  <a:pt x="257418" y="455002"/>
                  <a:pt x="129001" y="442862"/>
                  <a:pt x="3527" y="420057"/>
                </a:cubicBezTo>
                <a:close/>
              </a:path>
            </a:pathLst>
          </a:custGeom>
          <a:solidFill>
            <a:schemeClr val="tx1">
              <a:lumMod val="95000"/>
              <a:lumOff val="5000"/>
              <a:alpha val="15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Shape 87">
            <a:extLst>
              <a:ext uri="{FF2B5EF4-FFF2-40B4-BE49-F238E27FC236}">
                <a16:creationId xmlns:a16="http://schemas.microsoft.com/office/drawing/2014/main" id="{B7D18BA2-BEF4-914A-8564-CDBED9E47707}"/>
              </a:ext>
            </a:extLst>
          </p:cNvPr>
          <p:cNvSpPr/>
          <p:nvPr/>
        </p:nvSpPr>
        <p:spPr>
          <a:xfrm flipH="1">
            <a:off x="3395998" y="2303752"/>
            <a:ext cx="699318" cy="2513626"/>
          </a:xfrm>
          <a:custGeom>
            <a:avLst/>
            <a:gdLst>
              <a:gd name="connsiteX0" fmla="*/ 0 w 695886"/>
              <a:gd name="connsiteY0" fmla="*/ 154553 h 2498476"/>
              <a:gd name="connsiteX1" fmla="*/ 235030 w 695886"/>
              <a:gd name="connsiteY1" fmla="*/ 18464 h 2498476"/>
              <a:gd name="connsiteX2" fmla="*/ 301579 w 695886"/>
              <a:gd name="connsiteY2" fmla="*/ 19 h 2498476"/>
              <a:gd name="connsiteX3" fmla="*/ 430531 w 695886"/>
              <a:gd name="connsiteY3" fmla="*/ 95194 h 2498476"/>
              <a:gd name="connsiteX4" fmla="*/ 695859 w 695886"/>
              <a:gd name="connsiteY4" fmla="*/ 1263921 h 2498476"/>
              <a:gd name="connsiteX5" fmla="*/ 457486 w 695886"/>
              <a:gd name="connsiteY5" fmla="*/ 2398174 h 2498476"/>
              <a:gd name="connsiteX6" fmla="*/ 353882 w 695886"/>
              <a:gd name="connsiteY6" fmla="*/ 2495562 h 2498476"/>
              <a:gd name="connsiteX7" fmla="*/ 255764 w 695886"/>
              <a:gd name="connsiteY7" fmla="*/ 2478996 h 2498476"/>
              <a:gd name="connsiteX8" fmla="*/ 3478 w 695886"/>
              <a:gd name="connsiteY8" fmla="*/ 2332041 h 2498476"/>
              <a:gd name="connsiteX9" fmla="*/ 61734 w 695886"/>
              <a:gd name="connsiteY9" fmla="*/ 2182538 h 2498476"/>
              <a:gd name="connsiteX10" fmla="*/ 147546 w 695886"/>
              <a:gd name="connsiteY10" fmla="*/ 2014187 h 2498476"/>
              <a:gd name="connsiteX11" fmla="*/ 322848 w 695886"/>
              <a:gd name="connsiteY11" fmla="*/ 1809752 h 2498476"/>
              <a:gd name="connsiteX12" fmla="*/ 570118 w 695886"/>
              <a:gd name="connsiteY12" fmla="*/ 1431333 h 2498476"/>
              <a:gd name="connsiteX13" fmla="*/ 510926 w 695886"/>
              <a:gd name="connsiteY13" fmla="*/ 870075 h 2498476"/>
              <a:gd name="connsiteX14" fmla="*/ 382843 w 695886"/>
              <a:gd name="connsiteY14" fmla="*/ 734724 h 2498476"/>
              <a:gd name="connsiteX15" fmla="*/ 0 w 695886"/>
              <a:gd name="connsiteY15" fmla="*/ 154553 h 24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886" h="2498476">
                <a:moveTo>
                  <a:pt x="0" y="154553"/>
                </a:moveTo>
                <a:cubicBezTo>
                  <a:pt x="57386" y="119206"/>
                  <a:pt x="142329" y="68298"/>
                  <a:pt x="235030" y="18464"/>
                </a:cubicBezTo>
                <a:cubicBezTo>
                  <a:pt x="250146" y="10348"/>
                  <a:pt x="272418" y="-517"/>
                  <a:pt x="301579" y="19"/>
                </a:cubicBezTo>
                <a:cubicBezTo>
                  <a:pt x="354484" y="958"/>
                  <a:pt x="404045" y="38384"/>
                  <a:pt x="430531" y="95194"/>
                </a:cubicBezTo>
                <a:cubicBezTo>
                  <a:pt x="533532" y="312909"/>
                  <a:pt x="693452" y="724597"/>
                  <a:pt x="695859" y="1263921"/>
                </a:cubicBezTo>
                <a:cubicBezTo>
                  <a:pt x="698134" y="1781314"/>
                  <a:pt x="554333" y="2180459"/>
                  <a:pt x="457486" y="2398174"/>
                </a:cubicBezTo>
                <a:cubicBezTo>
                  <a:pt x="456215" y="2402131"/>
                  <a:pt x="429461" y="2479197"/>
                  <a:pt x="353882" y="2495562"/>
                </a:cubicBezTo>
                <a:cubicBezTo>
                  <a:pt x="305325" y="2506093"/>
                  <a:pt x="266331" y="2485166"/>
                  <a:pt x="255764" y="2478996"/>
                </a:cubicBezTo>
                <a:cubicBezTo>
                  <a:pt x="171691" y="2430033"/>
                  <a:pt x="87551" y="2381071"/>
                  <a:pt x="3478" y="2332041"/>
                </a:cubicBezTo>
                <a:cubicBezTo>
                  <a:pt x="16387" y="2294011"/>
                  <a:pt x="35315" y="2242366"/>
                  <a:pt x="61734" y="2182538"/>
                </a:cubicBezTo>
                <a:cubicBezTo>
                  <a:pt x="87885" y="2123515"/>
                  <a:pt x="110225" y="2072942"/>
                  <a:pt x="147546" y="2014187"/>
                </a:cubicBezTo>
                <a:cubicBezTo>
                  <a:pt x="170152" y="1978572"/>
                  <a:pt x="226001" y="1892050"/>
                  <a:pt x="322848" y="1809752"/>
                </a:cubicBezTo>
                <a:cubicBezTo>
                  <a:pt x="453473" y="1698748"/>
                  <a:pt x="544903" y="1607464"/>
                  <a:pt x="570118" y="1431333"/>
                </a:cubicBezTo>
                <a:cubicBezTo>
                  <a:pt x="594798" y="1258958"/>
                  <a:pt x="606971" y="1024139"/>
                  <a:pt x="510926" y="870075"/>
                </a:cubicBezTo>
                <a:cubicBezTo>
                  <a:pt x="473069" y="809308"/>
                  <a:pt x="424378" y="769065"/>
                  <a:pt x="382843" y="734724"/>
                </a:cubicBezTo>
                <a:cubicBezTo>
                  <a:pt x="194967" y="579520"/>
                  <a:pt x="67753" y="390377"/>
                  <a:pt x="0" y="154553"/>
                </a:cubicBezTo>
                <a:close/>
              </a:path>
            </a:pathLst>
          </a:custGeom>
          <a:solidFill>
            <a:schemeClr val="tx1">
              <a:lumMod val="95000"/>
              <a:lumOff val="5000"/>
              <a:alpha val="15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val 21">
            <a:extLst>
              <a:ext uri="{FF2B5EF4-FFF2-40B4-BE49-F238E27FC236}">
                <a16:creationId xmlns:a16="http://schemas.microsoft.com/office/drawing/2014/main" id="{30FD24DA-8778-064B-A6BD-12A05DD170D4}"/>
              </a:ext>
            </a:extLst>
          </p:cNvPr>
          <p:cNvSpPr/>
          <p:nvPr/>
        </p:nvSpPr>
        <p:spPr>
          <a:xfrm flipH="1">
            <a:off x="5255479" y="2710985"/>
            <a:ext cx="1663200" cy="1665074"/>
          </a:xfrm>
          <a:prstGeom prst="ellipse">
            <a:avLst/>
          </a:prstGeom>
          <a:solidFill>
            <a:schemeClr val="tx1">
              <a:lumMod val="75000"/>
            </a:schemeClr>
          </a:solidFill>
          <a:ln w="6672" cap="flat">
            <a:solidFill>
              <a:schemeClr val="tx1">
                <a:lumMod val="50000"/>
                <a:lumOff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9681C68A-6593-5840-9F11-6483666A27E5}"/>
              </a:ext>
            </a:extLst>
          </p:cNvPr>
          <p:cNvSpPr/>
          <p:nvPr/>
        </p:nvSpPr>
        <p:spPr>
          <a:xfrm>
            <a:off x="5361930" y="3294225"/>
            <a:ext cx="1479699" cy="461665"/>
          </a:xfrm>
          <a:prstGeom prst="rect">
            <a:avLst/>
          </a:prstGeom>
          <a:solidFill>
            <a:schemeClr val="tx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SEM</a:t>
            </a:r>
            <a:endParaRPr kumimoji="0" lang="en-IN" sz="24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82FEEC80-04FF-DC4C-B162-4A59B8F440C3}"/>
              </a:ext>
            </a:extLst>
          </p:cNvPr>
          <p:cNvGrpSpPr/>
          <p:nvPr/>
        </p:nvGrpSpPr>
        <p:grpSpPr>
          <a:xfrm>
            <a:off x="6407754" y="4417779"/>
            <a:ext cx="1307762" cy="1082472"/>
            <a:chOff x="6230181" y="4220004"/>
            <a:chExt cx="1307762" cy="1082472"/>
          </a:xfrm>
        </p:grpSpPr>
        <p:sp>
          <p:nvSpPr>
            <p:cNvPr id="30" name="Rectangle 29">
              <a:extLst>
                <a:ext uri="{FF2B5EF4-FFF2-40B4-BE49-F238E27FC236}">
                  <a16:creationId xmlns:a16="http://schemas.microsoft.com/office/drawing/2014/main" id="{F1F87D25-2CFE-5D49-8380-15FE6FFBCE0A}"/>
                </a:ext>
              </a:extLst>
            </p:cNvPr>
            <p:cNvSpPr/>
            <p:nvPr/>
          </p:nvSpPr>
          <p:spPr>
            <a:xfrm>
              <a:off x="6230181" y="4994699"/>
              <a:ext cx="130776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chemeClr val="bg1"/>
                  </a:solidFill>
                  <a:effectLst/>
                  <a:uLnTx/>
                  <a:uFillTx/>
                  <a:latin typeface="Calibri"/>
                  <a:ea typeface="+mn-ea"/>
                  <a:cs typeface="Calibri" pitchFamily="34" charset="0"/>
                </a:rPr>
                <a:t>SE’s</a:t>
              </a:r>
            </a:p>
          </p:txBody>
        </p:sp>
        <p:pic>
          <p:nvPicPr>
            <p:cNvPr id="45" name="Picture 44" descr="A diagram of the solar system&#10;&#10;Description automatically generated">
              <a:extLst>
                <a:ext uri="{FF2B5EF4-FFF2-40B4-BE49-F238E27FC236}">
                  <a16:creationId xmlns:a16="http://schemas.microsoft.com/office/drawing/2014/main" id="{8A17FB05-2F6F-9D42-B8DF-28EB268EDDEF}"/>
                </a:ext>
              </a:extLst>
            </p:cNvPr>
            <p:cNvPicPr>
              <a:picLocks noChangeAspect="1"/>
            </p:cNvPicPr>
            <p:nvPr/>
          </p:nvPicPr>
          <p:blipFill>
            <a:blip r:embed="rId6"/>
            <a:stretch>
              <a:fillRect/>
            </a:stretch>
          </p:blipFill>
          <p:spPr>
            <a:xfrm>
              <a:off x="6460551" y="4220004"/>
              <a:ext cx="785460" cy="851765"/>
            </a:xfrm>
            <a:prstGeom prst="rect">
              <a:avLst/>
            </a:prstGeom>
          </p:spPr>
        </p:pic>
      </p:grpSp>
      <p:grpSp>
        <p:nvGrpSpPr>
          <p:cNvPr id="48" name="Group 47">
            <a:extLst>
              <a:ext uri="{FF2B5EF4-FFF2-40B4-BE49-F238E27FC236}">
                <a16:creationId xmlns:a16="http://schemas.microsoft.com/office/drawing/2014/main" id="{8B7FC10A-BD21-824B-9AD4-6670AC824388}"/>
              </a:ext>
            </a:extLst>
          </p:cNvPr>
          <p:cNvGrpSpPr/>
          <p:nvPr/>
        </p:nvGrpSpPr>
        <p:grpSpPr>
          <a:xfrm>
            <a:off x="3690908" y="2914721"/>
            <a:ext cx="1350372" cy="1257601"/>
            <a:chOff x="3762046" y="2549194"/>
            <a:chExt cx="1350372" cy="1257601"/>
          </a:xfrm>
        </p:grpSpPr>
        <p:sp>
          <p:nvSpPr>
            <p:cNvPr id="32" name="Rectangle 31">
              <a:extLst>
                <a:ext uri="{FF2B5EF4-FFF2-40B4-BE49-F238E27FC236}">
                  <a16:creationId xmlns:a16="http://schemas.microsoft.com/office/drawing/2014/main" id="{617A3CD8-1105-A740-8BC5-EF6B42BC9695}"/>
                </a:ext>
              </a:extLst>
            </p:cNvPr>
            <p:cNvSpPr/>
            <p:nvPr/>
          </p:nvSpPr>
          <p:spPr>
            <a:xfrm>
              <a:off x="3762046" y="3499018"/>
              <a:ext cx="1350372"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chemeClr val="bg1"/>
                  </a:solidFill>
                  <a:effectLst/>
                  <a:uLnTx/>
                  <a:uFillTx/>
                  <a:latin typeface="Calibri"/>
                  <a:ea typeface="+mn-ea"/>
                  <a:cs typeface="Calibri" pitchFamily="34" charset="0"/>
                </a:rPr>
                <a:t>BSE’s</a:t>
              </a:r>
            </a:p>
          </p:txBody>
        </p:sp>
        <p:pic>
          <p:nvPicPr>
            <p:cNvPr id="46" name="Picture 45" descr="A black and white circle with circles and dots&#10;&#10;Description automatically generated">
              <a:extLst>
                <a:ext uri="{FF2B5EF4-FFF2-40B4-BE49-F238E27FC236}">
                  <a16:creationId xmlns:a16="http://schemas.microsoft.com/office/drawing/2014/main" id="{58853595-4B02-9641-AB0B-C7F886304C45}"/>
                </a:ext>
              </a:extLst>
            </p:cNvPr>
            <p:cNvPicPr>
              <a:picLocks noChangeAspect="1"/>
            </p:cNvPicPr>
            <p:nvPr/>
          </p:nvPicPr>
          <p:blipFill>
            <a:blip r:embed="rId7"/>
            <a:stretch>
              <a:fillRect/>
            </a:stretch>
          </p:blipFill>
          <p:spPr>
            <a:xfrm>
              <a:off x="3995677" y="2549194"/>
              <a:ext cx="875358" cy="949252"/>
            </a:xfrm>
            <a:prstGeom prst="rect">
              <a:avLst/>
            </a:prstGeom>
          </p:spPr>
        </p:pic>
      </p:grpSp>
      <p:sp>
        <p:nvSpPr>
          <p:cNvPr id="55" name="Rectangle 54">
            <a:extLst>
              <a:ext uri="{FF2B5EF4-FFF2-40B4-BE49-F238E27FC236}">
                <a16:creationId xmlns:a16="http://schemas.microsoft.com/office/drawing/2014/main" id="{790B68BC-0FE6-5247-A85A-8DCBB49686F7}"/>
              </a:ext>
            </a:extLst>
          </p:cNvPr>
          <p:cNvSpPr/>
          <p:nvPr/>
        </p:nvSpPr>
        <p:spPr>
          <a:xfrm>
            <a:off x="8627558" y="932185"/>
            <a:ext cx="2676939" cy="761967"/>
          </a:xfrm>
          <a:prstGeom prst="rect">
            <a:avLst/>
          </a:prstGeom>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Electron Backscatter Diffraction (EBSD) is a technique that maps the crystallographic orientation and phase distribution of materials at high spatial resolution.</a:t>
            </a:r>
          </a:p>
          <a:p>
            <a:pPr algn="ctr"/>
            <a:endParaRPr lang="en-US" sz="1000" dirty="0"/>
          </a:p>
        </p:txBody>
      </p:sp>
      <p:sp>
        <p:nvSpPr>
          <p:cNvPr id="56" name="Rectangle 55">
            <a:extLst>
              <a:ext uri="{FF2B5EF4-FFF2-40B4-BE49-F238E27FC236}">
                <a16:creationId xmlns:a16="http://schemas.microsoft.com/office/drawing/2014/main" id="{187C395C-6A2D-9644-8463-97168C015AD2}"/>
              </a:ext>
            </a:extLst>
          </p:cNvPr>
          <p:cNvSpPr/>
          <p:nvPr/>
        </p:nvSpPr>
        <p:spPr>
          <a:xfrm>
            <a:off x="9127803" y="3018108"/>
            <a:ext cx="2676939" cy="759600"/>
          </a:xfrm>
          <a:prstGeom prst="rect">
            <a:avLst/>
          </a:prstGeom>
          <a:solidFill>
            <a:schemeClr val="accent2"/>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800" dirty="0">
                <a:solidFill>
                  <a:schemeClr val="bg1"/>
                </a:solidFill>
              </a:rPr>
              <a:t>Energy-Dispersive X-ray Spectroscopy (EDS) is a technique used to determine the elemental composition of a sample by analysing the X-ray spectra emitted from it.</a:t>
            </a:r>
          </a:p>
          <a:p>
            <a:pPr algn="ctr"/>
            <a:endParaRPr lang="en-US" sz="800" dirty="0"/>
          </a:p>
        </p:txBody>
      </p:sp>
      <p:sp>
        <p:nvSpPr>
          <p:cNvPr id="57" name="Rectangle 56">
            <a:extLst>
              <a:ext uri="{FF2B5EF4-FFF2-40B4-BE49-F238E27FC236}">
                <a16:creationId xmlns:a16="http://schemas.microsoft.com/office/drawing/2014/main" id="{421F2297-99BB-9F43-B7EB-ED360467AE08}"/>
              </a:ext>
            </a:extLst>
          </p:cNvPr>
          <p:cNvSpPr/>
          <p:nvPr/>
        </p:nvSpPr>
        <p:spPr>
          <a:xfrm>
            <a:off x="8795862" y="5352973"/>
            <a:ext cx="2676939" cy="759600"/>
          </a:xfrm>
          <a:prstGeom prst="rect">
            <a:avLst/>
          </a:prstGeom>
          <a:solidFill>
            <a:schemeClr val="accent3"/>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Secondary Electrons (SEs) are low-energy electrons emitted from a sample’s surface, providing high-resolution imaging of surface topography in scanning electron microscopy.</a:t>
            </a:r>
          </a:p>
          <a:p>
            <a:pPr algn="ctr"/>
            <a:endParaRPr lang="en-US" sz="800" dirty="0"/>
          </a:p>
        </p:txBody>
      </p:sp>
      <p:sp>
        <p:nvSpPr>
          <p:cNvPr id="58" name="Rectangle 57">
            <a:extLst>
              <a:ext uri="{FF2B5EF4-FFF2-40B4-BE49-F238E27FC236}">
                <a16:creationId xmlns:a16="http://schemas.microsoft.com/office/drawing/2014/main" id="{2A600626-4DFE-3343-A3C8-04EC41E503E6}"/>
              </a:ext>
            </a:extLst>
          </p:cNvPr>
          <p:cNvSpPr/>
          <p:nvPr/>
        </p:nvSpPr>
        <p:spPr>
          <a:xfrm>
            <a:off x="768400" y="969318"/>
            <a:ext cx="2676939" cy="759600"/>
          </a:xfrm>
          <a:prstGeom prst="rect">
            <a:avLst/>
          </a:prstGeom>
          <a:solidFill>
            <a:schemeClr val="accent3">
              <a:lumMod val="7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Scanning Electron Microscopy with Cathodoluminescence (SEM-CL) combines electron imaging with light emission analysis to study material properties and electronic structures through emitted light.</a:t>
            </a:r>
          </a:p>
          <a:p>
            <a:pPr algn="ctr"/>
            <a:endParaRPr lang="en-US" sz="800" dirty="0"/>
          </a:p>
        </p:txBody>
      </p:sp>
      <p:sp>
        <p:nvSpPr>
          <p:cNvPr id="59" name="Rectangle 58">
            <a:extLst>
              <a:ext uri="{FF2B5EF4-FFF2-40B4-BE49-F238E27FC236}">
                <a16:creationId xmlns:a16="http://schemas.microsoft.com/office/drawing/2014/main" id="{3CE079E0-E994-BA46-84EE-DA54F87C9D16}"/>
              </a:ext>
            </a:extLst>
          </p:cNvPr>
          <p:cNvSpPr/>
          <p:nvPr/>
        </p:nvSpPr>
        <p:spPr>
          <a:xfrm>
            <a:off x="392145" y="3018107"/>
            <a:ext cx="2676939" cy="759600"/>
          </a:xfrm>
          <a:prstGeom prst="rect">
            <a:avLst/>
          </a:prstGeom>
          <a:solidFill>
            <a:schemeClr val="accent5"/>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Backscattered Electrons (BSEs) are high-energy electrons reflected from a sample's surface, providing contrast based on atomic number and compositional differences in scanning electron microscopy.</a:t>
            </a:r>
          </a:p>
          <a:p>
            <a:pPr algn="ctr"/>
            <a:endParaRPr lang="en-US" sz="800" dirty="0"/>
          </a:p>
        </p:txBody>
      </p:sp>
      <p:sp>
        <p:nvSpPr>
          <p:cNvPr id="60" name="Rectangle 59">
            <a:extLst>
              <a:ext uri="{FF2B5EF4-FFF2-40B4-BE49-F238E27FC236}">
                <a16:creationId xmlns:a16="http://schemas.microsoft.com/office/drawing/2014/main" id="{6DD699CF-EF55-D848-B80F-B5DE575F6494}"/>
              </a:ext>
            </a:extLst>
          </p:cNvPr>
          <p:cNvSpPr/>
          <p:nvPr/>
        </p:nvSpPr>
        <p:spPr>
          <a:xfrm>
            <a:off x="653014" y="5347407"/>
            <a:ext cx="2676939" cy="759600"/>
          </a:xfrm>
          <a:prstGeom prst="rect">
            <a:avLst/>
          </a:prstGeom>
          <a:solidFill>
            <a:schemeClr val="accent4"/>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Wavelength-Dispersive X-ray Spectroscopy (WDS) is a technique for determining the elemental composition of a sample by analysing X-ray wavelengths with high precision.</a:t>
            </a:r>
          </a:p>
          <a:p>
            <a:pPr algn="ctr"/>
            <a:endParaRPr lang="en-US" sz="800" dirty="0"/>
          </a:p>
        </p:txBody>
      </p:sp>
      <p:sp>
        <p:nvSpPr>
          <p:cNvPr id="61" name="Freeform: Shape 73">
            <a:extLst>
              <a:ext uri="{FF2B5EF4-FFF2-40B4-BE49-F238E27FC236}">
                <a16:creationId xmlns:a16="http://schemas.microsoft.com/office/drawing/2014/main" id="{8BD35692-3DF3-4E48-BE57-CB3F1525F8A4}"/>
              </a:ext>
            </a:extLst>
          </p:cNvPr>
          <p:cNvSpPr/>
          <p:nvPr/>
        </p:nvSpPr>
        <p:spPr>
          <a:xfrm rot="18057262">
            <a:off x="6906554" y="277157"/>
            <a:ext cx="699318" cy="2513626"/>
          </a:xfrm>
          <a:custGeom>
            <a:avLst/>
            <a:gdLst>
              <a:gd name="connsiteX0" fmla="*/ 0 w 695886"/>
              <a:gd name="connsiteY0" fmla="*/ 154553 h 2498476"/>
              <a:gd name="connsiteX1" fmla="*/ 235030 w 695886"/>
              <a:gd name="connsiteY1" fmla="*/ 18464 h 2498476"/>
              <a:gd name="connsiteX2" fmla="*/ 301579 w 695886"/>
              <a:gd name="connsiteY2" fmla="*/ 19 h 2498476"/>
              <a:gd name="connsiteX3" fmla="*/ 430531 w 695886"/>
              <a:gd name="connsiteY3" fmla="*/ 95194 h 2498476"/>
              <a:gd name="connsiteX4" fmla="*/ 695859 w 695886"/>
              <a:gd name="connsiteY4" fmla="*/ 1263921 h 2498476"/>
              <a:gd name="connsiteX5" fmla="*/ 457486 w 695886"/>
              <a:gd name="connsiteY5" fmla="*/ 2398174 h 2498476"/>
              <a:gd name="connsiteX6" fmla="*/ 353882 w 695886"/>
              <a:gd name="connsiteY6" fmla="*/ 2495562 h 2498476"/>
              <a:gd name="connsiteX7" fmla="*/ 255764 w 695886"/>
              <a:gd name="connsiteY7" fmla="*/ 2478996 h 2498476"/>
              <a:gd name="connsiteX8" fmla="*/ 3478 w 695886"/>
              <a:gd name="connsiteY8" fmla="*/ 2332041 h 2498476"/>
              <a:gd name="connsiteX9" fmla="*/ 61734 w 695886"/>
              <a:gd name="connsiteY9" fmla="*/ 2182538 h 2498476"/>
              <a:gd name="connsiteX10" fmla="*/ 147546 w 695886"/>
              <a:gd name="connsiteY10" fmla="*/ 2014187 h 2498476"/>
              <a:gd name="connsiteX11" fmla="*/ 322848 w 695886"/>
              <a:gd name="connsiteY11" fmla="*/ 1809752 h 2498476"/>
              <a:gd name="connsiteX12" fmla="*/ 570118 w 695886"/>
              <a:gd name="connsiteY12" fmla="*/ 1431333 h 2498476"/>
              <a:gd name="connsiteX13" fmla="*/ 510926 w 695886"/>
              <a:gd name="connsiteY13" fmla="*/ 870075 h 2498476"/>
              <a:gd name="connsiteX14" fmla="*/ 382843 w 695886"/>
              <a:gd name="connsiteY14" fmla="*/ 734724 h 2498476"/>
              <a:gd name="connsiteX15" fmla="*/ 0 w 695886"/>
              <a:gd name="connsiteY15" fmla="*/ 154553 h 24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886" h="2498476">
                <a:moveTo>
                  <a:pt x="0" y="154553"/>
                </a:moveTo>
                <a:cubicBezTo>
                  <a:pt x="57386" y="119206"/>
                  <a:pt x="142329" y="68298"/>
                  <a:pt x="235030" y="18464"/>
                </a:cubicBezTo>
                <a:cubicBezTo>
                  <a:pt x="250146" y="10348"/>
                  <a:pt x="272418" y="-517"/>
                  <a:pt x="301579" y="19"/>
                </a:cubicBezTo>
                <a:cubicBezTo>
                  <a:pt x="354484" y="958"/>
                  <a:pt x="404045" y="38384"/>
                  <a:pt x="430531" y="95194"/>
                </a:cubicBezTo>
                <a:cubicBezTo>
                  <a:pt x="533532" y="312909"/>
                  <a:pt x="693452" y="724597"/>
                  <a:pt x="695859" y="1263921"/>
                </a:cubicBezTo>
                <a:cubicBezTo>
                  <a:pt x="698134" y="1781314"/>
                  <a:pt x="554333" y="2180459"/>
                  <a:pt x="457486" y="2398174"/>
                </a:cubicBezTo>
                <a:cubicBezTo>
                  <a:pt x="456215" y="2402131"/>
                  <a:pt x="429461" y="2479197"/>
                  <a:pt x="353882" y="2495562"/>
                </a:cubicBezTo>
                <a:cubicBezTo>
                  <a:pt x="305325" y="2506093"/>
                  <a:pt x="266331" y="2485166"/>
                  <a:pt x="255764" y="2478996"/>
                </a:cubicBezTo>
                <a:cubicBezTo>
                  <a:pt x="171691" y="2430033"/>
                  <a:pt x="87551" y="2381071"/>
                  <a:pt x="3478" y="2332041"/>
                </a:cubicBezTo>
                <a:cubicBezTo>
                  <a:pt x="16387" y="2294011"/>
                  <a:pt x="35315" y="2242366"/>
                  <a:pt x="61734" y="2182538"/>
                </a:cubicBezTo>
                <a:cubicBezTo>
                  <a:pt x="87885" y="2123515"/>
                  <a:pt x="110225" y="2072942"/>
                  <a:pt x="147546" y="2014187"/>
                </a:cubicBezTo>
                <a:cubicBezTo>
                  <a:pt x="170152" y="1978572"/>
                  <a:pt x="226001" y="1892050"/>
                  <a:pt x="322848" y="1809752"/>
                </a:cubicBezTo>
                <a:cubicBezTo>
                  <a:pt x="453473" y="1698748"/>
                  <a:pt x="544903" y="1607464"/>
                  <a:pt x="570118" y="1431333"/>
                </a:cubicBezTo>
                <a:cubicBezTo>
                  <a:pt x="594798" y="1258958"/>
                  <a:pt x="606971" y="1024139"/>
                  <a:pt x="510926" y="870075"/>
                </a:cubicBezTo>
                <a:cubicBezTo>
                  <a:pt x="473069" y="809308"/>
                  <a:pt x="424378" y="769065"/>
                  <a:pt x="382843" y="734724"/>
                </a:cubicBezTo>
                <a:cubicBezTo>
                  <a:pt x="194967" y="579520"/>
                  <a:pt x="67753" y="390377"/>
                  <a:pt x="0" y="154553"/>
                </a:cubicBezTo>
                <a:close/>
              </a:path>
            </a:pathLst>
          </a:custGeom>
          <a:solidFill>
            <a:schemeClr val="tx1">
              <a:lumMod val="95000"/>
              <a:lumOff val="5000"/>
              <a:alpha val="10000"/>
            </a:schemeClr>
          </a:solidFill>
          <a:ln w="6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2" name="Group 61">
            <a:extLst>
              <a:ext uri="{FF2B5EF4-FFF2-40B4-BE49-F238E27FC236}">
                <a16:creationId xmlns:a16="http://schemas.microsoft.com/office/drawing/2014/main" id="{EEF12B21-547F-3A4D-B8F0-C63EB1E7D28E}"/>
              </a:ext>
            </a:extLst>
          </p:cNvPr>
          <p:cNvGrpSpPr/>
          <p:nvPr/>
        </p:nvGrpSpPr>
        <p:grpSpPr>
          <a:xfrm>
            <a:off x="4527739" y="4778536"/>
            <a:ext cx="1297508" cy="648312"/>
            <a:chOff x="4638472" y="4654164"/>
            <a:chExt cx="1297508" cy="648312"/>
          </a:xfrm>
        </p:grpSpPr>
        <p:sp>
          <p:nvSpPr>
            <p:cNvPr id="31" name="Rectangle 30">
              <a:extLst>
                <a:ext uri="{FF2B5EF4-FFF2-40B4-BE49-F238E27FC236}">
                  <a16:creationId xmlns:a16="http://schemas.microsoft.com/office/drawing/2014/main" id="{8910BBC9-025B-D445-A0B7-1CE69E9381BE}"/>
                </a:ext>
              </a:extLst>
            </p:cNvPr>
            <p:cNvSpPr/>
            <p:nvPr/>
          </p:nvSpPr>
          <p:spPr>
            <a:xfrm>
              <a:off x="4638472" y="4994699"/>
              <a:ext cx="129750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solidFill>
                    <a:schemeClr val="bg1"/>
                  </a:solidFill>
                  <a:latin typeface="Calibri"/>
                  <a:cs typeface="Calibri" pitchFamily="34" charset="0"/>
                </a:rPr>
                <a:t>WDS</a:t>
              </a:r>
              <a:endParaRPr kumimoji="0" lang="en-IN" sz="1400" b="0" i="0" u="none" strike="noStrike" kern="1200" cap="none" spc="0" normalizeH="0" baseline="0" noProof="0" dirty="0">
                <a:ln>
                  <a:noFill/>
                </a:ln>
                <a:solidFill>
                  <a:schemeClr val="bg1"/>
                </a:solidFill>
                <a:effectLst/>
                <a:uLnTx/>
                <a:uFillTx/>
                <a:latin typeface="Calibri"/>
                <a:cs typeface="Calibri" pitchFamily="34" charset="0"/>
              </a:endParaRPr>
            </a:p>
          </p:txBody>
        </p:sp>
        <p:pic>
          <p:nvPicPr>
            <p:cNvPr id="54" name="Picture 53" descr="A purple line on a black background&#10;&#10;Description automatically generated">
              <a:extLst>
                <a:ext uri="{FF2B5EF4-FFF2-40B4-BE49-F238E27FC236}">
                  <a16:creationId xmlns:a16="http://schemas.microsoft.com/office/drawing/2014/main" id="{F493331F-20B9-F94E-826A-649120EC0240}"/>
                </a:ext>
              </a:extLst>
            </p:cNvPr>
            <p:cNvPicPr>
              <a:picLocks noChangeAspect="1"/>
            </p:cNvPicPr>
            <p:nvPr/>
          </p:nvPicPr>
          <p:blipFill>
            <a:blip r:embed="rId8"/>
            <a:stretch>
              <a:fillRect/>
            </a:stretch>
          </p:blipFill>
          <p:spPr>
            <a:xfrm>
              <a:off x="4781650" y="4654164"/>
              <a:ext cx="1022734" cy="326301"/>
            </a:xfrm>
            <a:prstGeom prst="rect">
              <a:avLst/>
            </a:prstGeom>
          </p:spPr>
        </p:pic>
      </p:grpSp>
    </p:spTree>
    <p:extLst>
      <p:ext uri="{BB962C8B-B14F-4D97-AF65-F5344CB8AC3E}">
        <p14:creationId xmlns:p14="http://schemas.microsoft.com/office/powerpoint/2010/main" val="29994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50"/>
                                        </p:tgtEl>
                                      </p:cBhvr>
                                    </p:animEffect>
                                    <p:animScale>
                                      <p:cBhvr>
                                        <p:cTn id="10" dur="500" autoRev="1" fill="hold"/>
                                        <p:tgtEl>
                                          <p:spTgt spid="50"/>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55"/>
                                        </p:tgtEl>
                                      </p:cBhvr>
                                    </p:animEffect>
                                    <p:animScale>
                                      <p:cBhvr>
                                        <p:cTn id="13" dur="500" autoRev="1" fill="hold"/>
                                        <p:tgtEl>
                                          <p:spTgt spid="55"/>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1000" tmFilter="0, 0; .2, .5; .8, .5; 1, 0"/>
                                        <p:tgtEl>
                                          <p:spTgt spid="10"/>
                                        </p:tgtEl>
                                      </p:cBhvr>
                                    </p:animEffect>
                                    <p:animScale>
                                      <p:cBhvr>
                                        <p:cTn id="18" dur="500" autoRev="1" fill="hold"/>
                                        <p:tgtEl>
                                          <p:spTgt spid="10"/>
                                        </p:tgtEl>
                                      </p:cBhvr>
                                      <p:by x="105000" y="105000"/>
                                    </p:animScale>
                                  </p:childTnLst>
                                </p:cTn>
                              </p:par>
                              <p:par>
                                <p:cTn id="19" presetID="26" presetClass="emph" presetSubtype="0" fill="hold" grpId="0" nodeType="withEffect">
                                  <p:stCondLst>
                                    <p:cond delay="0"/>
                                  </p:stCondLst>
                                  <p:childTnLst>
                                    <p:animEffect transition="out" filter="fade">
                                      <p:cBhvr>
                                        <p:cTn id="20" dur="1000" tmFilter="0, 0; .2, .5; .8, .5; 1, 0"/>
                                        <p:tgtEl>
                                          <p:spTgt spid="56"/>
                                        </p:tgtEl>
                                      </p:cBhvr>
                                    </p:animEffect>
                                    <p:animScale>
                                      <p:cBhvr>
                                        <p:cTn id="21" dur="500" autoRev="1" fill="hold"/>
                                        <p:tgtEl>
                                          <p:spTgt spid="56"/>
                                        </p:tgtEl>
                                      </p:cBhvr>
                                      <p:by x="105000" y="105000"/>
                                    </p:animScale>
                                  </p:childTnLst>
                                </p:cTn>
                              </p:par>
                              <p:par>
                                <p:cTn id="22" presetID="26" presetClass="emph" presetSubtype="0" fill="hold" nodeType="withEffect">
                                  <p:stCondLst>
                                    <p:cond delay="0"/>
                                  </p:stCondLst>
                                  <p:childTnLst>
                                    <p:animEffect transition="out" filter="fade">
                                      <p:cBhvr>
                                        <p:cTn id="23" dur="1000" tmFilter="0, 0; .2, .5; .8, .5; 1, 0"/>
                                        <p:tgtEl>
                                          <p:spTgt spid="18"/>
                                        </p:tgtEl>
                                      </p:cBhvr>
                                    </p:animEffect>
                                    <p:animScale>
                                      <p:cBhvr>
                                        <p:cTn id="24" dur="500" autoRev="1" fill="hold"/>
                                        <p:tgtEl>
                                          <p:spTgt spid="18"/>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1000" tmFilter="0, 0; .2, .5; .8, .5; 1, 0"/>
                                        <p:tgtEl>
                                          <p:spTgt spid="2"/>
                                        </p:tgtEl>
                                      </p:cBhvr>
                                    </p:animEffect>
                                    <p:animScale>
                                      <p:cBhvr>
                                        <p:cTn id="29" dur="500" autoRev="1" fill="hold"/>
                                        <p:tgtEl>
                                          <p:spTgt spid="2"/>
                                        </p:tgtEl>
                                      </p:cBhvr>
                                      <p:by x="105000" y="105000"/>
                                    </p:animScale>
                                  </p:childTnLst>
                                </p:cTn>
                              </p:par>
                              <p:par>
                                <p:cTn id="30" presetID="26" presetClass="emph" presetSubtype="0" fill="hold" grpId="0" nodeType="withEffect">
                                  <p:stCondLst>
                                    <p:cond delay="0"/>
                                  </p:stCondLst>
                                  <p:childTnLst>
                                    <p:animEffect transition="out" filter="fade">
                                      <p:cBhvr>
                                        <p:cTn id="31" dur="1000" tmFilter="0, 0; .2, .5; .8, .5; 1, 0"/>
                                        <p:tgtEl>
                                          <p:spTgt spid="19"/>
                                        </p:tgtEl>
                                      </p:cBhvr>
                                    </p:animEffect>
                                    <p:animScale>
                                      <p:cBhvr>
                                        <p:cTn id="32" dur="500" autoRev="1" fill="hold"/>
                                        <p:tgtEl>
                                          <p:spTgt spid="19"/>
                                        </p:tgtEl>
                                      </p:cBhvr>
                                      <p:by x="105000" y="105000"/>
                                    </p:animScale>
                                  </p:childTnLst>
                                </p:cTn>
                              </p:par>
                              <p:par>
                                <p:cTn id="33" presetID="26" presetClass="emph" presetSubtype="0" fill="hold" grpId="0" nodeType="withEffect">
                                  <p:stCondLst>
                                    <p:cond delay="0"/>
                                  </p:stCondLst>
                                  <p:childTnLst>
                                    <p:animEffect transition="out" filter="fade">
                                      <p:cBhvr>
                                        <p:cTn id="34" dur="1000" tmFilter="0, 0; .2, .5; .8, .5; 1, 0"/>
                                        <p:tgtEl>
                                          <p:spTgt spid="57"/>
                                        </p:tgtEl>
                                      </p:cBhvr>
                                    </p:animEffect>
                                    <p:animScale>
                                      <p:cBhvr>
                                        <p:cTn id="35" dur="500" autoRev="1" fill="hold"/>
                                        <p:tgtEl>
                                          <p:spTgt spid="57"/>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1000" tmFilter="0, 0; .2, .5; .8, .5; 1, 0"/>
                                        <p:tgtEl>
                                          <p:spTgt spid="15"/>
                                        </p:tgtEl>
                                      </p:cBhvr>
                                    </p:animEffect>
                                    <p:animScale>
                                      <p:cBhvr>
                                        <p:cTn id="40" dur="500" autoRev="1" fill="hold"/>
                                        <p:tgtEl>
                                          <p:spTgt spid="15"/>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62"/>
                                        </p:tgtEl>
                                      </p:cBhvr>
                                    </p:animEffect>
                                    <p:animScale>
                                      <p:cBhvr>
                                        <p:cTn id="43" dur="250" autoRev="1" fill="hold"/>
                                        <p:tgtEl>
                                          <p:spTgt spid="62"/>
                                        </p:tgtEl>
                                      </p:cBhvr>
                                      <p:by x="105000" y="105000"/>
                                    </p:animScale>
                                  </p:childTnLst>
                                </p:cTn>
                              </p:par>
                              <p:par>
                                <p:cTn id="44" presetID="26" presetClass="emph" presetSubtype="0" fill="hold" grpId="0" nodeType="withEffect">
                                  <p:stCondLst>
                                    <p:cond delay="0"/>
                                  </p:stCondLst>
                                  <p:childTnLst>
                                    <p:animEffect transition="out" filter="fade">
                                      <p:cBhvr>
                                        <p:cTn id="45" dur="1000" tmFilter="0, 0; .2, .5; .8, .5; 1, 0"/>
                                        <p:tgtEl>
                                          <p:spTgt spid="60"/>
                                        </p:tgtEl>
                                      </p:cBhvr>
                                    </p:animEffect>
                                    <p:animScale>
                                      <p:cBhvr>
                                        <p:cTn id="46" dur="500" autoRev="1" fill="hold"/>
                                        <p:tgtEl>
                                          <p:spTgt spid="60"/>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grpId="0" nodeType="clickEffect">
                                  <p:stCondLst>
                                    <p:cond delay="0"/>
                                  </p:stCondLst>
                                  <p:childTnLst>
                                    <p:animEffect transition="out" filter="fade">
                                      <p:cBhvr>
                                        <p:cTn id="50" dur="1000" tmFilter="0, 0; .2, .5; .8, .5; 1, 0"/>
                                        <p:tgtEl>
                                          <p:spTgt spid="20"/>
                                        </p:tgtEl>
                                      </p:cBhvr>
                                    </p:animEffect>
                                    <p:animScale>
                                      <p:cBhvr>
                                        <p:cTn id="51" dur="500" autoRev="1" fill="hold"/>
                                        <p:tgtEl>
                                          <p:spTgt spid="20"/>
                                        </p:tgtEl>
                                      </p:cBhvr>
                                      <p:by x="105000" y="105000"/>
                                    </p:animScale>
                                  </p:childTnLst>
                                </p:cTn>
                              </p:par>
                              <p:par>
                                <p:cTn id="52" presetID="26" presetClass="emph" presetSubtype="0" fill="hold" nodeType="withEffect">
                                  <p:stCondLst>
                                    <p:cond delay="0"/>
                                  </p:stCondLst>
                                  <p:childTnLst>
                                    <p:animEffect transition="out" filter="fade">
                                      <p:cBhvr>
                                        <p:cTn id="53" dur="1000" tmFilter="0, 0; .2, .5; .8, .5; 1, 0"/>
                                        <p:tgtEl>
                                          <p:spTgt spid="48"/>
                                        </p:tgtEl>
                                      </p:cBhvr>
                                    </p:animEffect>
                                    <p:animScale>
                                      <p:cBhvr>
                                        <p:cTn id="54" dur="500" autoRev="1" fill="hold"/>
                                        <p:tgtEl>
                                          <p:spTgt spid="48"/>
                                        </p:tgtEl>
                                      </p:cBhvr>
                                      <p:by x="105000" y="105000"/>
                                    </p:animScale>
                                  </p:childTnLst>
                                </p:cTn>
                              </p:par>
                              <p:par>
                                <p:cTn id="55" presetID="26" presetClass="emph" presetSubtype="0" fill="hold" grpId="0" nodeType="withEffect">
                                  <p:stCondLst>
                                    <p:cond delay="0"/>
                                  </p:stCondLst>
                                  <p:childTnLst>
                                    <p:animEffect transition="out" filter="fade">
                                      <p:cBhvr>
                                        <p:cTn id="56" dur="1000" tmFilter="0, 0; .2, .5; .8, .5; 1, 0"/>
                                        <p:tgtEl>
                                          <p:spTgt spid="59"/>
                                        </p:tgtEl>
                                      </p:cBhvr>
                                    </p:animEffect>
                                    <p:animScale>
                                      <p:cBhvr>
                                        <p:cTn id="57" dur="500" autoRev="1" fill="hold"/>
                                        <p:tgtEl>
                                          <p:spTgt spid="59"/>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1000" tmFilter="0, 0; .2, .5; .8, .5; 1, 0"/>
                                        <p:tgtEl>
                                          <p:spTgt spid="12"/>
                                        </p:tgtEl>
                                      </p:cBhvr>
                                    </p:animEffect>
                                    <p:animScale>
                                      <p:cBhvr>
                                        <p:cTn id="62" dur="500" autoRev="1" fill="hold"/>
                                        <p:tgtEl>
                                          <p:spTgt spid="12"/>
                                        </p:tgtEl>
                                      </p:cBhvr>
                                      <p:by x="105000" y="105000"/>
                                    </p:animScale>
                                  </p:childTnLst>
                                </p:cTn>
                              </p:par>
                              <p:par>
                                <p:cTn id="63" presetID="26" presetClass="emph" presetSubtype="0" fill="hold" nodeType="withEffect">
                                  <p:stCondLst>
                                    <p:cond delay="0"/>
                                  </p:stCondLst>
                                  <p:childTnLst>
                                    <p:animEffect transition="out" filter="fade">
                                      <p:cBhvr>
                                        <p:cTn id="64" dur="1000" tmFilter="0, 0; .2, .5; .8, .5; 1, 0"/>
                                        <p:tgtEl>
                                          <p:spTgt spid="49"/>
                                        </p:tgtEl>
                                      </p:cBhvr>
                                    </p:animEffect>
                                    <p:animScale>
                                      <p:cBhvr>
                                        <p:cTn id="65" dur="500" autoRev="1" fill="hold"/>
                                        <p:tgtEl>
                                          <p:spTgt spid="49"/>
                                        </p:tgtEl>
                                      </p:cBhvr>
                                      <p:by x="105000" y="105000"/>
                                    </p:animScale>
                                  </p:childTnLst>
                                </p:cTn>
                              </p:par>
                              <p:par>
                                <p:cTn id="66" presetID="26" presetClass="emph" presetSubtype="0" fill="hold" grpId="0" nodeType="withEffect">
                                  <p:stCondLst>
                                    <p:cond delay="0"/>
                                  </p:stCondLst>
                                  <p:childTnLst>
                                    <p:animEffect transition="out" filter="fade">
                                      <p:cBhvr>
                                        <p:cTn id="67" dur="1000" tmFilter="0, 0; .2, .5; .8, .5; 1, 0"/>
                                        <p:tgtEl>
                                          <p:spTgt spid="58"/>
                                        </p:tgtEl>
                                      </p:cBhvr>
                                    </p:animEffect>
                                    <p:animScale>
                                      <p:cBhvr>
                                        <p:cTn id="68" dur="50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10" grpId="0" animBg="1"/>
      <p:bldP spid="12" grpId="0" animBg="1"/>
      <p:bldP spid="15" grpId="0" animBg="1"/>
      <p:bldP spid="19" grpId="0" animBg="1"/>
      <p:bldP spid="55" grpId="0" animBg="1"/>
      <p:bldP spid="56" grpId="0" animBg="1"/>
      <p:bldP spid="57" grpId="0" animBg="1"/>
      <p:bldP spid="58"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lose up of a molecular model">
            <a:extLst>
              <a:ext uri="{FF2B5EF4-FFF2-40B4-BE49-F238E27FC236}">
                <a16:creationId xmlns:a16="http://schemas.microsoft.com/office/drawing/2014/main" id="{7E6F8635-BF2C-A186-7751-340FE0D2098F}"/>
              </a:ext>
            </a:extLst>
          </p:cNvPr>
          <p:cNvPicPr>
            <a:picLocks noChangeAspect="1"/>
          </p:cNvPicPr>
          <p:nvPr/>
        </p:nvPicPr>
        <p:blipFill>
          <a:blip r:embed="rId3">
            <a:duotone>
              <a:prstClr val="black"/>
              <a:schemeClr val="bg1">
                <a:tint val="45000"/>
                <a:satMod val="400000"/>
              </a:schemeClr>
            </a:duotone>
            <a:alphaModFix amt="15000"/>
          </a:blip>
          <a:srcRect t="5277" b="19724"/>
          <a:stretch/>
        </p:blipFill>
        <p:spPr>
          <a:xfrm>
            <a:off x="20" y="10"/>
            <a:ext cx="12191980" cy="6857990"/>
          </a:xfrm>
          <a:prstGeom prst="rect">
            <a:avLst/>
          </a:prstGeom>
        </p:spPr>
      </p:pic>
      <p:sp>
        <p:nvSpPr>
          <p:cNvPr id="2" name="Title 1">
            <a:extLst>
              <a:ext uri="{FF2B5EF4-FFF2-40B4-BE49-F238E27FC236}">
                <a16:creationId xmlns:a16="http://schemas.microsoft.com/office/drawing/2014/main" id="{81B925ED-E71E-E742-B829-9F546F871E7B}"/>
              </a:ext>
            </a:extLst>
          </p:cNvPr>
          <p:cNvSpPr>
            <a:spLocks noGrp="1"/>
          </p:cNvSpPr>
          <p:nvPr>
            <p:ph type="title"/>
          </p:nvPr>
        </p:nvSpPr>
        <p:spPr>
          <a:xfrm>
            <a:off x="1141413" y="-137483"/>
            <a:ext cx="7475396" cy="1905000"/>
          </a:xfrm>
        </p:spPr>
        <p:txBody>
          <a:bodyPr>
            <a:normAutofit/>
          </a:bodyPr>
          <a:lstStyle/>
          <a:p>
            <a:r>
              <a:rPr lang="en-US" dirty="0"/>
              <a:t>Secondary electrons imaging</a:t>
            </a:r>
          </a:p>
        </p:txBody>
      </p:sp>
      <p:graphicFrame>
        <p:nvGraphicFramePr>
          <p:cNvPr id="10" name="Content Placeholder 9">
            <a:extLst>
              <a:ext uri="{FF2B5EF4-FFF2-40B4-BE49-F238E27FC236}">
                <a16:creationId xmlns:a16="http://schemas.microsoft.com/office/drawing/2014/main" id="{4C4CDEA0-0D84-4743-8149-C43037F7575B}"/>
              </a:ext>
            </a:extLst>
          </p:cNvPr>
          <p:cNvGraphicFramePr>
            <a:graphicFrameLocks noGrp="1"/>
          </p:cNvGraphicFramePr>
          <p:nvPr>
            <p:ph idx="1"/>
            <p:extLst>
              <p:ext uri="{D42A27DB-BD31-4B8C-83A1-F6EECF244321}">
                <p14:modId xmlns:p14="http://schemas.microsoft.com/office/powerpoint/2010/main" val="1541282091"/>
              </p:ext>
            </p:extLst>
          </p:nvPr>
        </p:nvGraphicFramePr>
        <p:xfrm>
          <a:off x="1141413" y="2666999"/>
          <a:ext cx="10565678"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Slide Number Placeholder 8">
            <a:extLst>
              <a:ext uri="{FF2B5EF4-FFF2-40B4-BE49-F238E27FC236}">
                <a16:creationId xmlns:a16="http://schemas.microsoft.com/office/drawing/2014/main" id="{149644C4-FB82-7A4D-9FBC-9EEE490E8A0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11" name="Oval 10">
            <a:extLst>
              <a:ext uri="{FF2B5EF4-FFF2-40B4-BE49-F238E27FC236}">
                <a16:creationId xmlns:a16="http://schemas.microsoft.com/office/drawing/2014/main" id="{C9FB5C79-9A66-DE42-B5B5-A926B9ED2FDA}"/>
              </a:ext>
            </a:extLst>
          </p:cNvPr>
          <p:cNvSpPr/>
          <p:nvPr/>
        </p:nvSpPr>
        <p:spPr>
          <a:xfrm>
            <a:off x="9379233" y="331817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2" name="Oval 11">
            <a:extLst>
              <a:ext uri="{FF2B5EF4-FFF2-40B4-BE49-F238E27FC236}">
                <a16:creationId xmlns:a16="http://schemas.microsoft.com/office/drawing/2014/main" id="{8EAA9E41-336D-5643-9848-EC0D29423AB0}"/>
              </a:ext>
            </a:extLst>
          </p:cNvPr>
          <p:cNvSpPr/>
          <p:nvPr/>
        </p:nvSpPr>
        <p:spPr>
          <a:xfrm>
            <a:off x="8793606" y="2701725"/>
            <a:ext cx="2085654" cy="2147299"/>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6EFEB50-C299-4F49-A49D-2AF83A4AEC2B}"/>
              </a:ext>
            </a:extLst>
          </p:cNvPr>
          <p:cNvSpPr/>
          <p:nvPr/>
        </p:nvSpPr>
        <p:spPr>
          <a:xfrm>
            <a:off x="8489653" y="2434597"/>
            <a:ext cx="2693559" cy="268155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91DD01-5576-1341-B910-F3097E31891B}"/>
              </a:ext>
            </a:extLst>
          </p:cNvPr>
          <p:cNvSpPr/>
          <p:nvPr/>
        </p:nvSpPr>
        <p:spPr>
          <a:xfrm>
            <a:off x="8206341" y="2167237"/>
            <a:ext cx="3230542" cy="321627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512B69-186F-964D-A892-744B22A3AAA7}"/>
              </a:ext>
            </a:extLst>
          </p:cNvPr>
          <p:cNvSpPr/>
          <p:nvPr/>
        </p:nvSpPr>
        <p:spPr>
          <a:xfrm>
            <a:off x="8716732" y="3698499"/>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A438F2-DEF6-F947-A839-7DDCECA9767E}"/>
              </a:ext>
            </a:extLst>
          </p:cNvPr>
          <p:cNvSpPr/>
          <p:nvPr/>
        </p:nvSpPr>
        <p:spPr>
          <a:xfrm>
            <a:off x="10795340" y="3698500"/>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AB92384-34A4-AE4B-9CB4-7711142A034E}"/>
              </a:ext>
            </a:extLst>
          </p:cNvPr>
          <p:cNvSpPr/>
          <p:nvPr/>
        </p:nvSpPr>
        <p:spPr>
          <a:xfrm>
            <a:off x="8396370" y="3698500"/>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AB28AF6-0624-0647-A683-DAD20AEB9FAD}"/>
              </a:ext>
            </a:extLst>
          </p:cNvPr>
          <p:cNvSpPr/>
          <p:nvPr/>
        </p:nvSpPr>
        <p:spPr>
          <a:xfrm>
            <a:off x="8870480" y="2698613"/>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79D2DC-46FF-7F4D-995E-EC9582A0CBDB}"/>
              </a:ext>
            </a:extLst>
          </p:cNvPr>
          <p:cNvSpPr/>
          <p:nvPr/>
        </p:nvSpPr>
        <p:spPr>
          <a:xfrm>
            <a:off x="8793606" y="4621512"/>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17190E-9B3C-FA4D-860E-C7AD91D22EFC}"/>
              </a:ext>
            </a:extLst>
          </p:cNvPr>
          <p:cNvSpPr/>
          <p:nvPr/>
        </p:nvSpPr>
        <p:spPr>
          <a:xfrm>
            <a:off x="9744738" y="2357490"/>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01BD193-17DA-0946-B82A-3B0D9406AAFD}"/>
              </a:ext>
            </a:extLst>
          </p:cNvPr>
          <p:cNvSpPr/>
          <p:nvPr/>
        </p:nvSpPr>
        <p:spPr>
          <a:xfrm>
            <a:off x="9759558" y="5039277"/>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CB014A-ED14-634E-86FA-8559978E8339}"/>
              </a:ext>
            </a:extLst>
          </p:cNvPr>
          <p:cNvSpPr/>
          <p:nvPr/>
        </p:nvSpPr>
        <p:spPr>
          <a:xfrm>
            <a:off x="10718466" y="4621511"/>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1AFB3A-36BD-C244-8BA1-8D67C7B32163}"/>
              </a:ext>
            </a:extLst>
          </p:cNvPr>
          <p:cNvSpPr/>
          <p:nvPr/>
        </p:nvSpPr>
        <p:spPr>
          <a:xfrm>
            <a:off x="10683552" y="2698612"/>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5BE2258-32CA-B44F-9832-4CC944E434FF}"/>
              </a:ext>
            </a:extLst>
          </p:cNvPr>
          <p:cNvSpPr/>
          <p:nvPr/>
        </p:nvSpPr>
        <p:spPr>
          <a:xfrm>
            <a:off x="11106338" y="3698500"/>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3DA55B8-19A6-7D4C-8BFF-EB0B525EBB9E}"/>
              </a:ext>
            </a:extLst>
          </p:cNvPr>
          <p:cNvSpPr/>
          <p:nvPr/>
        </p:nvSpPr>
        <p:spPr>
          <a:xfrm>
            <a:off x="8120878" y="3698500"/>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01F213F-604A-3143-B026-5BBE69631E0D}"/>
              </a:ext>
            </a:extLst>
          </p:cNvPr>
          <p:cNvSpPr/>
          <p:nvPr/>
        </p:nvSpPr>
        <p:spPr>
          <a:xfrm>
            <a:off x="11366442" y="3692428"/>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CB025A4-21E6-134A-8106-4386E4B9FB12}"/>
              </a:ext>
            </a:extLst>
          </p:cNvPr>
          <p:cNvSpPr/>
          <p:nvPr/>
        </p:nvSpPr>
        <p:spPr>
          <a:xfrm>
            <a:off x="9756239" y="2088313"/>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C514768-5B8A-8848-8770-C0170D9F5CAB}"/>
              </a:ext>
            </a:extLst>
          </p:cNvPr>
          <p:cNvSpPr/>
          <p:nvPr/>
        </p:nvSpPr>
        <p:spPr>
          <a:xfrm>
            <a:off x="9756239" y="5306404"/>
            <a:ext cx="153748" cy="1537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BD877FB-0431-0741-9D9C-BF5BA31A40AF}"/>
              </a:ext>
            </a:extLst>
          </p:cNvPr>
          <p:cNvSpPr txBox="1"/>
          <p:nvPr/>
        </p:nvSpPr>
        <p:spPr>
          <a:xfrm>
            <a:off x="8762946" y="5582102"/>
            <a:ext cx="2302233" cy="369332"/>
          </a:xfrm>
          <a:prstGeom prst="rect">
            <a:avLst/>
          </a:prstGeom>
          <a:noFill/>
        </p:spPr>
        <p:txBody>
          <a:bodyPr wrap="none" rtlCol="0">
            <a:spAutoFit/>
          </a:bodyPr>
          <a:lstStyle/>
          <a:p>
            <a:r>
              <a:rPr lang="en-US" dirty="0"/>
              <a:t>Inelastic Scattering</a:t>
            </a:r>
          </a:p>
        </p:txBody>
      </p:sp>
      <p:cxnSp>
        <p:nvCxnSpPr>
          <p:cNvPr id="42" name="Straight Arrow Connector 41">
            <a:extLst>
              <a:ext uri="{FF2B5EF4-FFF2-40B4-BE49-F238E27FC236}">
                <a16:creationId xmlns:a16="http://schemas.microsoft.com/office/drawing/2014/main" id="{76FBF124-4FB8-8B47-AFB2-7F39CE383606}"/>
              </a:ext>
            </a:extLst>
          </p:cNvPr>
          <p:cNvCxnSpPr>
            <a:cxnSpLocks/>
          </p:cNvCxnSpPr>
          <p:nvPr/>
        </p:nvCxnSpPr>
        <p:spPr>
          <a:xfrm>
            <a:off x="7211156" y="1367797"/>
            <a:ext cx="1551790" cy="2324631"/>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00CA3A1-D293-CC4F-AFC8-BC48EDE5B67F}"/>
              </a:ext>
            </a:extLst>
          </p:cNvPr>
          <p:cNvCxnSpPr>
            <a:cxnSpLocks/>
          </p:cNvCxnSpPr>
          <p:nvPr/>
        </p:nvCxnSpPr>
        <p:spPr>
          <a:xfrm flipV="1">
            <a:off x="8870480" y="1664974"/>
            <a:ext cx="2312732" cy="2027454"/>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4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1000"/>
                                        <p:tgtEl>
                                          <p:spTgt spid="42"/>
                                        </p:tgtEl>
                                      </p:cBhvr>
                                    </p:animEffect>
                                  </p:childTnLst>
                                </p:cTn>
                              </p:par>
                              <p:par>
                                <p:cTn id="8" presetID="0" presetClass="path" presetSubtype="0" repeatCount="indefinite" accel="50000" decel="50000" fill="hold" grpId="0" nodeType="withEffect">
                                  <p:stCondLst>
                                    <p:cond delay="500"/>
                                  </p:stCondLst>
                                  <p:childTnLst>
                                    <p:animMotion origin="layout" path="M 0 0 L -0.06901 0.23958 " pathEditMode="relative" ptsTypes="AA">
                                      <p:cBhvr>
                                        <p:cTn id="9" dur="2000" fill="hold"/>
                                        <p:tgtEl>
                                          <p:spTgt spid="15"/>
                                        </p:tgtEl>
                                        <p:attrNameLst>
                                          <p:attrName>ppt_x</p:attrName>
                                          <p:attrName>ppt_y</p:attrName>
                                        </p:attrNameLst>
                                      </p:cBhvr>
                                    </p:animMotion>
                                  </p:childTnLst>
                                </p:cTn>
                              </p:par>
                              <p:par>
                                <p:cTn id="10" presetID="22" presetClass="entr" presetSubtype="8" repeatCount="indefinite" fill="hold" nodeType="withEffect">
                                  <p:stCondLst>
                                    <p:cond delay="100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68715</TotalTime>
  <Words>2723</Words>
  <Application>Microsoft Macintosh PowerPoint</Application>
  <PresentationFormat>Widescreen</PresentationFormat>
  <Paragraphs>326</Paragraphs>
  <Slides>48</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 Math</vt:lpstr>
      <vt:lpstr>Century Gothic</vt:lpstr>
      <vt:lpstr>Circular</vt:lpstr>
      <vt:lpstr>Menlo</vt:lpstr>
      <vt:lpstr>Mesh</vt:lpstr>
      <vt:lpstr>New analytical microscopy techniques: applications of a femtosecond laser</vt:lpstr>
      <vt:lpstr>Introduction</vt:lpstr>
      <vt:lpstr>What am I aiming to Do?</vt:lpstr>
      <vt:lpstr>Introduction</vt:lpstr>
      <vt:lpstr>What am I working with?</vt:lpstr>
      <vt:lpstr>Introduction</vt:lpstr>
      <vt:lpstr>Why is it important?</vt:lpstr>
      <vt:lpstr>PowerPoint Presentation</vt:lpstr>
      <vt:lpstr>Secondary electrons imaging</vt:lpstr>
      <vt:lpstr>Femtosecond laser </vt:lpstr>
      <vt:lpstr>Generation of a femtosecond laser pulse</vt:lpstr>
      <vt:lpstr>What is mode locking?</vt:lpstr>
      <vt:lpstr>PowerPoint Presentation</vt:lpstr>
      <vt:lpstr>Superposition of these 4 modes</vt:lpstr>
      <vt:lpstr>PowerPoint Presentation</vt:lpstr>
      <vt:lpstr>Superposition of these 4 modes</vt:lpstr>
      <vt:lpstr>Sem based applications and testing of the femtosecond laser</vt:lpstr>
      <vt:lpstr>Femtosecond micromachining</vt:lpstr>
      <vt:lpstr>Material 1: Aluminium </vt:lpstr>
      <vt:lpstr>Hatch Number Influence on Depth Consistency</vt:lpstr>
      <vt:lpstr>Laser recipes  </vt:lpstr>
      <vt:lpstr>Recipe Used on aluminium</vt:lpstr>
      <vt:lpstr>PowerPoint Presentation</vt:lpstr>
      <vt:lpstr>PowerPoint Presentation</vt:lpstr>
      <vt:lpstr>Material 2: Stainless Steel </vt:lpstr>
      <vt:lpstr>Recipe used to make the trenches</vt:lpstr>
      <vt:lpstr>PowerPoint Presentation</vt:lpstr>
      <vt:lpstr>PowerPoint Presentation</vt:lpstr>
      <vt:lpstr>Self-Focusing in High-Intensity Femtosecond Laser Processing</vt:lpstr>
      <vt:lpstr>Kerr Effect and Self-Focusing</vt:lpstr>
      <vt:lpstr>Self phase modulation </vt:lpstr>
      <vt:lpstr>Ablation Threshold</vt:lpstr>
      <vt:lpstr>Recipe for experimental analysis of ablation threshold in steel</vt:lpstr>
      <vt:lpstr>PowerPoint Presentation</vt:lpstr>
      <vt:lpstr>PowerPoint Presentation</vt:lpstr>
      <vt:lpstr>PowerPoint Presentation</vt:lpstr>
      <vt:lpstr>Material 3. Monocrystalline Silicon {100}</vt:lpstr>
      <vt:lpstr>Generalised plan for polishing</vt:lpstr>
      <vt:lpstr>Silicon nose polishing </vt:lpstr>
      <vt:lpstr>Limitations of fs-laser</vt:lpstr>
      <vt:lpstr>1. Redeposition </vt:lpstr>
      <vt:lpstr>Laser induced Periodic surface structures (LIPSS)</vt:lpstr>
      <vt:lpstr>Curtaining</vt:lpstr>
      <vt:lpstr>PowerPoint Presentation</vt:lpstr>
      <vt:lpstr>PowerPoint Presentation</vt:lpstr>
      <vt:lpstr>Next Steps:</vt:lpstr>
      <vt:lpstr>references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analytical microscopy techniques: applications of a femtosecond laser</dc:title>
  <dc:creator>Fotedar, Ayush</dc:creator>
  <cp:lastModifiedBy>Fotedar, Ayush</cp:lastModifiedBy>
  <cp:revision>10</cp:revision>
  <dcterms:created xsi:type="dcterms:W3CDTF">2024-08-01T12:37:37Z</dcterms:created>
  <dcterms:modified xsi:type="dcterms:W3CDTF">2024-10-03T11:43:07Z</dcterms:modified>
</cp:coreProperties>
</file>